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8" r:id="rId2"/>
    <p:sldId id="257" r:id="rId3"/>
    <p:sldId id="271" r:id="rId4"/>
    <p:sldId id="307" r:id="rId5"/>
    <p:sldId id="260" r:id="rId6"/>
    <p:sldId id="261" r:id="rId7"/>
    <p:sldId id="288" r:id="rId8"/>
    <p:sldId id="292" r:id="rId9"/>
    <p:sldId id="286" r:id="rId10"/>
    <p:sldId id="262" r:id="rId11"/>
    <p:sldId id="267" r:id="rId12"/>
    <p:sldId id="301" r:id="rId13"/>
    <p:sldId id="294" r:id="rId14"/>
    <p:sldId id="282" r:id="rId15"/>
    <p:sldId id="272" r:id="rId16"/>
    <p:sldId id="274" r:id="rId17"/>
    <p:sldId id="275" r:id="rId18"/>
    <p:sldId id="278" r:id="rId19"/>
    <p:sldId id="297" r:id="rId20"/>
    <p:sldId id="298" r:id="rId21"/>
    <p:sldId id="303" r:id="rId22"/>
    <p:sldId id="296" r:id="rId23"/>
    <p:sldId id="306" r:id="rId24"/>
    <p:sldId id="304" r:id="rId25"/>
    <p:sldId id="302" r:id="rId26"/>
    <p:sldId id="283" r:id="rId27"/>
    <p:sldId id="280" r:id="rId28"/>
    <p:sldId id="284" r:id="rId29"/>
    <p:sldId id="29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797"/>
    <a:srgbClr val="2D0CF4"/>
    <a:srgbClr val="2C0BF3"/>
    <a:srgbClr val="CC00FF"/>
    <a:srgbClr val="1A0690"/>
    <a:srgbClr val="2309BF"/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A7486-25FB-4958-80A4-76F1EDC71BA7}" type="datetimeFigureOut">
              <a:rPr lang="ru-RU" smtClean="0"/>
              <a:pPr/>
              <a:t>10.02.2011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92EC2-DB5D-445B-97D6-A4FC5D261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1B07F-0BB6-4DE6-9851-FDFCC7383A73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E81F-7813-4C8B-86C8-26096203E8EF}" type="datetimeFigureOut">
              <a:rPr lang="ru-RU" smtClean="0"/>
              <a:pPr/>
              <a:t>10.02.2011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FFEA-74A3-4A8F-85EB-4C0D27E668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E81F-7813-4C8B-86C8-26096203E8EF}" type="datetimeFigureOut">
              <a:rPr lang="ru-RU" smtClean="0"/>
              <a:pPr/>
              <a:t>10.02.2011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FFEA-74A3-4A8F-85EB-4C0D27E668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E81F-7813-4C8B-86C8-26096203E8EF}" type="datetimeFigureOut">
              <a:rPr lang="ru-RU" smtClean="0"/>
              <a:pPr/>
              <a:t>10.02.2011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FFEA-74A3-4A8F-85EB-4C0D27E668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E81F-7813-4C8B-86C8-26096203E8EF}" type="datetimeFigureOut">
              <a:rPr lang="ru-RU" smtClean="0"/>
              <a:pPr/>
              <a:t>10.02.2011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FFEA-74A3-4A8F-85EB-4C0D27E668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E81F-7813-4C8B-86C8-26096203E8EF}" type="datetimeFigureOut">
              <a:rPr lang="ru-RU" smtClean="0"/>
              <a:pPr/>
              <a:t>10.02.2011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FFEA-74A3-4A8F-85EB-4C0D27E668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E81F-7813-4C8B-86C8-26096203E8EF}" type="datetimeFigureOut">
              <a:rPr lang="ru-RU" smtClean="0"/>
              <a:pPr/>
              <a:t>10.02.2011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FFEA-74A3-4A8F-85EB-4C0D27E668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E81F-7813-4C8B-86C8-26096203E8EF}" type="datetimeFigureOut">
              <a:rPr lang="ru-RU" smtClean="0"/>
              <a:pPr/>
              <a:t>10.02.2011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FFEA-74A3-4A8F-85EB-4C0D27E668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E81F-7813-4C8B-86C8-26096203E8EF}" type="datetimeFigureOut">
              <a:rPr lang="ru-RU" smtClean="0"/>
              <a:pPr/>
              <a:t>10.02.2011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FFEA-74A3-4A8F-85EB-4C0D27E668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E81F-7813-4C8B-86C8-26096203E8EF}" type="datetimeFigureOut">
              <a:rPr lang="ru-RU" smtClean="0"/>
              <a:pPr/>
              <a:t>10.02.2011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FFEA-74A3-4A8F-85EB-4C0D27E668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E81F-7813-4C8B-86C8-26096203E8EF}" type="datetimeFigureOut">
              <a:rPr lang="ru-RU" smtClean="0"/>
              <a:pPr/>
              <a:t>10.02.2011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FFEA-74A3-4A8F-85EB-4C0D27E668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E81F-7813-4C8B-86C8-26096203E8EF}" type="datetimeFigureOut">
              <a:rPr lang="ru-RU" smtClean="0"/>
              <a:pPr/>
              <a:t>10.02.2011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FFEA-74A3-4A8F-85EB-4C0D27E668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CE81F-7813-4C8B-86C8-26096203E8EF}" type="datetimeFigureOut">
              <a:rPr lang="ru-RU" smtClean="0"/>
              <a:pPr/>
              <a:t>10.02.2011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3FFEA-74A3-4A8F-85EB-4C0D27E668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15.gif"/><Relationship Id="rId4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4.gif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3.gif"/><Relationship Id="rId4" Type="http://schemas.openxmlformats.org/officeDocument/2006/relationships/image" Target="../media/image15.gif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4.gif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3.gif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5.gif"/><Relationship Id="rId9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24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0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0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0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gif"/><Relationship Id="rId4" Type="http://schemas.openxmlformats.org/officeDocument/2006/relationships/image" Target="../media/image32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endParaRPr lang="ru-RU" sz="5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26129-e81bf6a9a30d982b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7429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a5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1928826" cy="199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a5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0"/>
            <a:ext cx="1643074" cy="169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 flipV="1">
            <a:off x="4643439" y="928670"/>
            <a:ext cx="4043362" cy="6064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3500430" y="571480"/>
            <a:ext cx="5429288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- </a:t>
            </a:r>
            <a:r>
              <a:rPr lang="ru-RU" dirty="0">
                <a:solidFill>
                  <a:srgbClr val="7030A0"/>
                </a:solidFill>
              </a:rPr>
              <a:t>А что, старуха, - говорит старик, - давай мы себе из снега дочку сделаем</a:t>
            </a:r>
            <a:r>
              <a:rPr lang="ru-RU" b="1" dirty="0">
                <a:solidFill>
                  <a:srgbClr val="7030A0"/>
                </a:solidFill>
              </a:rPr>
              <a:t>. </a:t>
            </a:r>
          </a:p>
          <a:p>
            <a:pPr>
              <a:buNone/>
            </a:pPr>
            <a:r>
              <a:rPr lang="ru-RU" b="1" dirty="0">
                <a:solidFill>
                  <a:srgbClr val="7030A0"/>
                </a:solidFill>
              </a:rPr>
              <a:t>  Надел </a:t>
            </a:r>
            <a:r>
              <a:rPr lang="ru-RU" b="1" dirty="0" smtClean="0">
                <a:solidFill>
                  <a:srgbClr val="7030A0"/>
                </a:solidFill>
              </a:rPr>
              <a:t>старик     шапку, </a:t>
            </a:r>
            <a:r>
              <a:rPr lang="ru-RU" b="1" dirty="0">
                <a:solidFill>
                  <a:srgbClr val="7030A0"/>
                </a:solidFill>
              </a:rPr>
              <a:t>вышли они на огород и принялись </a:t>
            </a:r>
            <a:r>
              <a:rPr lang="ru-RU" b="1" dirty="0" smtClean="0">
                <a:solidFill>
                  <a:srgbClr val="7030A0"/>
                </a:solidFill>
              </a:rPr>
              <a:t>дочку </a:t>
            </a:r>
            <a:r>
              <a:rPr lang="ru-RU" b="1" dirty="0">
                <a:solidFill>
                  <a:srgbClr val="7030A0"/>
                </a:solidFill>
              </a:rPr>
              <a:t>из </a:t>
            </a:r>
            <a:r>
              <a:rPr lang="ru-RU" b="1" dirty="0" smtClean="0">
                <a:solidFill>
                  <a:srgbClr val="7030A0"/>
                </a:solidFill>
              </a:rPr>
              <a:t>снега лепить</a:t>
            </a:r>
            <a:r>
              <a:rPr lang="ru-RU" b="1" dirty="0">
                <a:solidFill>
                  <a:srgbClr val="7030A0"/>
                </a:solidFill>
              </a:rPr>
              <a:t>. Скатали они снежный </a:t>
            </a:r>
            <a:r>
              <a:rPr lang="ru-RU" b="1" dirty="0" smtClean="0">
                <a:solidFill>
                  <a:srgbClr val="7030A0"/>
                </a:solidFill>
              </a:rPr>
              <a:t>ком   , </a:t>
            </a:r>
            <a:r>
              <a:rPr lang="ru-RU" b="1" dirty="0" err="1" smtClean="0">
                <a:solidFill>
                  <a:srgbClr val="7030A0"/>
                </a:solidFill>
              </a:rPr>
              <a:t>ручк</a:t>
            </a:r>
            <a:r>
              <a:rPr lang="ru-RU" b="1" dirty="0" smtClean="0">
                <a:solidFill>
                  <a:srgbClr val="7030A0"/>
                </a:solidFill>
              </a:rPr>
              <a:t>     , </a:t>
            </a:r>
            <a:r>
              <a:rPr lang="ru-RU" b="1" dirty="0" err="1" smtClean="0">
                <a:solidFill>
                  <a:srgbClr val="7030A0"/>
                </a:solidFill>
              </a:rPr>
              <a:t>ножк</a:t>
            </a:r>
            <a:r>
              <a:rPr lang="ru-RU" b="1" dirty="0" smtClean="0">
                <a:solidFill>
                  <a:srgbClr val="7030A0"/>
                </a:solidFill>
              </a:rPr>
              <a:t>    ,приладили</a:t>
            </a:r>
            <a:r>
              <a:rPr lang="ru-RU" b="1" dirty="0">
                <a:solidFill>
                  <a:srgbClr val="7030A0"/>
                </a:solidFill>
              </a:rPr>
              <a:t>, сверху снежную </a:t>
            </a:r>
            <a:r>
              <a:rPr lang="ru-RU" b="1" dirty="0" smtClean="0">
                <a:solidFill>
                  <a:srgbClr val="7030A0"/>
                </a:solidFill>
              </a:rPr>
              <a:t>голову </a:t>
            </a:r>
            <a:r>
              <a:rPr lang="ru-RU" b="1" dirty="0">
                <a:solidFill>
                  <a:srgbClr val="7030A0"/>
                </a:solidFill>
              </a:rPr>
              <a:t>приставили. Вылепил старик </a:t>
            </a:r>
            <a:r>
              <a:rPr lang="ru-RU" b="1" dirty="0" smtClean="0">
                <a:solidFill>
                  <a:srgbClr val="7030A0"/>
                </a:solidFill>
              </a:rPr>
              <a:t>   носик     , ротик     , подбородок      . </a:t>
            </a:r>
            <a:r>
              <a:rPr lang="ru-RU" b="1" dirty="0">
                <a:solidFill>
                  <a:srgbClr val="7030A0"/>
                </a:solidFill>
              </a:rPr>
              <a:t>Глядь - </a:t>
            </a:r>
            <a:r>
              <a:rPr lang="ru-RU" b="1" dirty="0" err="1">
                <a:solidFill>
                  <a:srgbClr val="7030A0"/>
                </a:solidFill>
              </a:rPr>
              <a:t>a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y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Снегурочки губ     порозовели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глазк</a:t>
            </a:r>
            <a:r>
              <a:rPr lang="ru-RU" b="1" dirty="0" smtClean="0">
                <a:solidFill>
                  <a:srgbClr val="7030A0"/>
                </a:solidFill>
              </a:rPr>
              <a:t>…   открылись. Ожила </a:t>
            </a:r>
            <a:r>
              <a:rPr lang="ru-RU" b="1" dirty="0" err="1" smtClean="0">
                <a:solidFill>
                  <a:srgbClr val="7030A0"/>
                </a:solidFill>
              </a:rPr>
              <a:t>девочк</a:t>
            </a:r>
            <a:endParaRPr lang="ru-RU" dirty="0">
              <a:solidFill>
                <a:srgbClr val="7030A0"/>
              </a:solidFill>
            </a:endParaRPr>
          </a:p>
          <a:p>
            <a:pPr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Содержимое 9" descr="820792-625c98fdb3c81f0e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350046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a5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-285776"/>
            <a:ext cx="1643074" cy="169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a5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0"/>
            <a:ext cx="1643074" cy="169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572132" y="1857364"/>
            <a:ext cx="214314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4786322"/>
            <a:ext cx="214314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215206" y="3714752"/>
            <a:ext cx="214314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857884" y="3000372"/>
            <a:ext cx="214314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43438" y="3000372"/>
            <a:ext cx="214314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143636" y="3714752"/>
            <a:ext cx="214314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501090" y="3714752"/>
            <a:ext cx="214314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072198" y="4429132"/>
            <a:ext cx="214314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715008" y="4071942"/>
            <a:ext cx="214314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572528" y="2643182"/>
            <a:ext cx="214314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643966" y="4786322"/>
            <a:ext cx="214314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285728"/>
            <a:ext cx="4040188" cy="639762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Задания:</a:t>
            </a:r>
            <a:endParaRPr lang="ru-RU" sz="4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 flipV="1">
            <a:off x="4643439" y="928670"/>
            <a:ext cx="4043362" cy="6064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3500430" y="571480"/>
            <a:ext cx="5429288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- </a:t>
            </a:r>
            <a:r>
              <a:rPr lang="ru-RU" dirty="0">
                <a:solidFill>
                  <a:srgbClr val="7030A0"/>
                </a:solidFill>
              </a:rPr>
              <a:t>А что, старуха, - говорит старик, - давай мы себе из снега дочку сделаем</a:t>
            </a:r>
            <a:r>
              <a:rPr lang="ru-RU" b="1" dirty="0">
                <a:solidFill>
                  <a:srgbClr val="7030A0"/>
                </a:solidFill>
              </a:rPr>
              <a:t>. </a:t>
            </a:r>
          </a:p>
          <a:p>
            <a:pPr>
              <a:buNone/>
            </a:pPr>
            <a:r>
              <a:rPr lang="ru-RU" b="1" dirty="0">
                <a:solidFill>
                  <a:srgbClr val="7030A0"/>
                </a:solidFill>
              </a:rPr>
              <a:t>  Надел </a:t>
            </a:r>
            <a:r>
              <a:rPr lang="ru-RU" b="1" u="sng" dirty="0" smtClean="0">
                <a:solidFill>
                  <a:srgbClr val="7030A0"/>
                </a:solidFill>
              </a:rPr>
              <a:t>старик </a:t>
            </a:r>
            <a:r>
              <a:rPr lang="ru-RU" b="1" dirty="0" smtClean="0">
                <a:solidFill>
                  <a:srgbClr val="7030A0"/>
                </a:solidFill>
              </a:rPr>
              <a:t>    шапку, </a:t>
            </a:r>
            <a:r>
              <a:rPr lang="ru-RU" b="1" dirty="0">
                <a:solidFill>
                  <a:srgbClr val="7030A0"/>
                </a:solidFill>
              </a:rPr>
              <a:t>вышли они на огород и принялись </a:t>
            </a:r>
            <a:r>
              <a:rPr lang="ru-RU" b="1" dirty="0" smtClean="0">
                <a:solidFill>
                  <a:srgbClr val="7030A0"/>
                </a:solidFill>
              </a:rPr>
              <a:t>дочку </a:t>
            </a:r>
            <a:r>
              <a:rPr lang="ru-RU" b="1" dirty="0">
                <a:solidFill>
                  <a:srgbClr val="7030A0"/>
                </a:solidFill>
              </a:rPr>
              <a:t>из </a:t>
            </a:r>
            <a:r>
              <a:rPr lang="ru-RU" b="1" dirty="0" smtClean="0">
                <a:solidFill>
                  <a:srgbClr val="7030A0"/>
                </a:solidFill>
              </a:rPr>
              <a:t>снега лепить</a:t>
            </a:r>
            <a:r>
              <a:rPr lang="ru-RU" b="1" dirty="0">
                <a:solidFill>
                  <a:srgbClr val="7030A0"/>
                </a:solidFill>
              </a:rPr>
              <a:t>. Скатали они снежный </a:t>
            </a:r>
            <a:r>
              <a:rPr lang="ru-RU" b="1" u="sng" dirty="0" smtClean="0">
                <a:solidFill>
                  <a:srgbClr val="7030A0"/>
                </a:solidFill>
              </a:rPr>
              <a:t>ком</a:t>
            </a:r>
            <a:r>
              <a:rPr lang="ru-RU" b="1" dirty="0" smtClean="0">
                <a:solidFill>
                  <a:srgbClr val="7030A0"/>
                </a:solidFill>
              </a:rPr>
              <a:t>   , </a:t>
            </a:r>
            <a:r>
              <a:rPr lang="ru-RU" b="1" u="sng" dirty="0" err="1" smtClean="0">
                <a:solidFill>
                  <a:srgbClr val="7030A0"/>
                </a:solidFill>
              </a:rPr>
              <a:t>ручк</a:t>
            </a:r>
            <a:r>
              <a:rPr lang="ru-RU" b="1" u="sng" dirty="0" smtClean="0">
                <a:solidFill>
                  <a:srgbClr val="7030A0"/>
                </a:solidFill>
              </a:rPr>
              <a:t>     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u="sng" dirty="0" err="1" smtClean="0">
                <a:solidFill>
                  <a:srgbClr val="7030A0"/>
                </a:solidFill>
              </a:rPr>
              <a:t>ножк</a:t>
            </a:r>
            <a:r>
              <a:rPr lang="ru-RU" b="1" u="sng" dirty="0" smtClean="0">
                <a:solidFill>
                  <a:srgbClr val="7030A0"/>
                </a:solidFill>
              </a:rPr>
              <a:t>    ,</a:t>
            </a:r>
            <a:r>
              <a:rPr lang="ru-RU" b="1" dirty="0" smtClean="0">
                <a:solidFill>
                  <a:srgbClr val="7030A0"/>
                </a:solidFill>
              </a:rPr>
              <a:t>приладили</a:t>
            </a:r>
            <a:r>
              <a:rPr lang="ru-RU" b="1" dirty="0">
                <a:solidFill>
                  <a:srgbClr val="7030A0"/>
                </a:solidFill>
              </a:rPr>
              <a:t>, сверху снежную </a:t>
            </a:r>
            <a:r>
              <a:rPr lang="ru-RU" b="1" dirty="0" smtClean="0">
                <a:solidFill>
                  <a:srgbClr val="7030A0"/>
                </a:solidFill>
              </a:rPr>
              <a:t>голову </a:t>
            </a:r>
            <a:r>
              <a:rPr lang="ru-RU" b="1" dirty="0">
                <a:solidFill>
                  <a:srgbClr val="7030A0"/>
                </a:solidFill>
              </a:rPr>
              <a:t>приставили. Вылепил </a:t>
            </a:r>
            <a:r>
              <a:rPr lang="ru-RU" b="1" u="sng" dirty="0">
                <a:solidFill>
                  <a:srgbClr val="7030A0"/>
                </a:solidFill>
              </a:rPr>
              <a:t>старик </a:t>
            </a:r>
            <a:r>
              <a:rPr lang="ru-RU" b="1" u="sng" dirty="0" smtClean="0">
                <a:solidFill>
                  <a:srgbClr val="7030A0"/>
                </a:solidFill>
              </a:rPr>
              <a:t>   носик     ,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u="sng" dirty="0" smtClean="0">
                <a:solidFill>
                  <a:srgbClr val="7030A0"/>
                </a:solidFill>
              </a:rPr>
              <a:t>ротик     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u="sng" dirty="0" smtClean="0">
                <a:solidFill>
                  <a:srgbClr val="7030A0"/>
                </a:solidFill>
              </a:rPr>
              <a:t>подбородок      .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Глядь - </a:t>
            </a:r>
            <a:r>
              <a:rPr lang="ru-RU" b="1" dirty="0" err="1">
                <a:solidFill>
                  <a:srgbClr val="7030A0"/>
                </a:solidFill>
              </a:rPr>
              <a:t>a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y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Снегурочки </a:t>
            </a:r>
            <a:r>
              <a:rPr lang="ru-RU" b="1" u="sng" dirty="0" smtClean="0">
                <a:solidFill>
                  <a:srgbClr val="7030A0"/>
                </a:solidFill>
              </a:rPr>
              <a:t>губ     </a:t>
            </a:r>
            <a:r>
              <a:rPr lang="ru-RU" b="1" dirty="0" smtClean="0">
                <a:solidFill>
                  <a:srgbClr val="7030A0"/>
                </a:solidFill>
              </a:rPr>
              <a:t>порозовели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u="sng" dirty="0" err="1" smtClean="0">
                <a:solidFill>
                  <a:srgbClr val="7030A0"/>
                </a:solidFill>
              </a:rPr>
              <a:t>глазк</a:t>
            </a:r>
            <a:r>
              <a:rPr lang="ru-RU" b="1" u="sng" dirty="0" smtClean="0">
                <a:solidFill>
                  <a:srgbClr val="7030A0"/>
                </a:solidFill>
              </a:rPr>
              <a:t>…   </a:t>
            </a:r>
            <a:r>
              <a:rPr lang="ru-RU" b="1" dirty="0" smtClean="0">
                <a:solidFill>
                  <a:srgbClr val="7030A0"/>
                </a:solidFill>
              </a:rPr>
              <a:t>открылись. Ожила </a:t>
            </a:r>
            <a:r>
              <a:rPr lang="ru-RU" b="1" u="sng" dirty="0" err="1" smtClean="0">
                <a:solidFill>
                  <a:srgbClr val="7030A0"/>
                </a:solidFill>
              </a:rPr>
              <a:t>девочк</a:t>
            </a:r>
            <a:endParaRPr lang="ru-RU" u="sng" dirty="0">
              <a:solidFill>
                <a:srgbClr val="7030A0"/>
              </a:solidFill>
            </a:endParaRPr>
          </a:p>
          <a:p>
            <a:pPr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Picture 6" descr="a5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5000636"/>
            <a:ext cx="1643074" cy="169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a5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-142900"/>
            <a:ext cx="1000132" cy="103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572132" y="1857364"/>
            <a:ext cx="214314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4786322"/>
            <a:ext cx="214314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215206" y="3714752"/>
            <a:ext cx="214314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857884" y="3000372"/>
            <a:ext cx="214314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43438" y="3000372"/>
            <a:ext cx="214314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72198" y="3714752"/>
            <a:ext cx="214314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501090" y="3714752"/>
            <a:ext cx="214314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000760" y="4429132"/>
            <a:ext cx="214314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715008" y="4071942"/>
            <a:ext cx="214314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572528" y="2643182"/>
            <a:ext cx="214314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643966" y="4786322"/>
            <a:ext cx="214314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одержимое 23"/>
          <p:cNvSpPr>
            <a:spLocks noGrp="1"/>
          </p:cNvSpPr>
          <p:nvPr>
            <p:ph sz="half" idx="2"/>
          </p:nvPr>
        </p:nvSpPr>
        <p:spPr>
          <a:xfrm>
            <a:off x="0" y="857232"/>
            <a:ext cx="3714744" cy="5786478"/>
          </a:xfrm>
        </p:spPr>
        <p:txBody>
          <a:bodyPr/>
          <a:lstStyle/>
          <a:p>
            <a:r>
              <a:rPr lang="ru-RU" dirty="0" smtClean="0"/>
              <a:t>Выписать выделенные</a:t>
            </a:r>
          </a:p>
          <a:p>
            <a:pPr>
              <a:buNone/>
            </a:pPr>
            <a:r>
              <a:rPr lang="ru-RU" dirty="0" smtClean="0"/>
              <a:t>существительные в два столбика  </a:t>
            </a:r>
            <a:r>
              <a:rPr lang="ru-RU" b="1" i="1" dirty="0" smtClean="0"/>
              <a:t>ед.ч      мн.ч.</a:t>
            </a:r>
          </a:p>
          <a:p>
            <a:pPr>
              <a:buNone/>
            </a:pPr>
            <a:r>
              <a:rPr lang="ru-RU" dirty="0" smtClean="0"/>
              <a:t>Выделяя окончания</a:t>
            </a:r>
          </a:p>
          <a:p>
            <a:pPr>
              <a:buNone/>
            </a:pPr>
            <a:r>
              <a:rPr lang="ru-RU" dirty="0" smtClean="0"/>
              <a:t>Определяя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 smtClean="0"/>
              <a:t>род,    </a:t>
            </a:r>
            <a:r>
              <a:rPr lang="ru-RU" b="1" i="1" dirty="0" err="1" smtClean="0"/>
              <a:t>одуш</a:t>
            </a:r>
            <a:r>
              <a:rPr lang="ru-RU" b="1" i="1" dirty="0" smtClean="0"/>
              <a:t>.,  </a:t>
            </a:r>
            <a:r>
              <a:rPr lang="ru-RU" b="1" i="1" dirty="0" err="1" smtClean="0"/>
              <a:t>неод</a:t>
            </a:r>
            <a:r>
              <a:rPr lang="ru-RU" b="1" i="1" dirty="0" smtClean="0"/>
              <a:t>.</a:t>
            </a:r>
          </a:p>
          <a:p>
            <a:pPr>
              <a:buNone/>
            </a:pPr>
            <a:r>
              <a:rPr lang="ru-RU" b="1" i="1" dirty="0" smtClean="0"/>
              <a:t>     </a:t>
            </a:r>
            <a:r>
              <a:rPr lang="ru-RU" dirty="0" smtClean="0"/>
              <a:t>Выписать выделенные слова и определить</a:t>
            </a:r>
          </a:p>
          <a:p>
            <a:pPr>
              <a:buNone/>
            </a:pPr>
            <a:r>
              <a:rPr lang="ru-RU" b="1" i="1" dirty="0" smtClean="0"/>
              <a:t>Число ,род</a:t>
            </a:r>
          </a:p>
          <a:p>
            <a:pPr>
              <a:buNone/>
            </a:pPr>
            <a:r>
              <a:rPr lang="ru-RU" b="1" i="1" dirty="0" smtClean="0"/>
              <a:t>     </a:t>
            </a:r>
            <a:r>
              <a:rPr lang="ru-RU" dirty="0" smtClean="0"/>
              <a:t>Вставить пропущенные окончания ,определить </a:t>
            </a:r>
          </a:p>
          <a:p>
            <a:pPr>
              <a:buNone/>
            </a:pPr>
            <a:r>
              <a:rPr lang="ru-RU" b="1" i="1" dirty="0" smtClean="0"/>
              <a:t>число</a:t>
            </a:r>
          </a:p>
          <a:p>
            <a:pPr>
              <a:buNone/>
            </a:pPr>
            <a:endParaRPr lang="ru-RU" b="1" i="1" dirty="0"/>
          </a:p>
        </p:txBody>
      </p:sp>
      <p:sp>
        <p:nvSpPr>
          <p:cNvPr id="25" name="16-конечная звезда 24"/>
          <p:cNvSpPr/>
          <p:nvPr/>
        </p:nvSpPr>
        <p:spPr>
          <a:xfrm>
            <a:off x="0" y="928670"/>
            <a:ext cx="357190" cy="357190"/>
          </a:xfrm>
          <a:prstGeom prst="star1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786050" y="2214554"/>
            <a:ext cx="285752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16-конечная звезда 26"/>
          <p:cNvSpPr/>
          <p:nvPr/>
        </p:nvSpPr>
        <p:spPr>
          <a:xfrm>
            <a:off x="0" y="4857760"/>
            <a:ext cx="357190" cy="357190"/>
          </a:xfrm>
          <a:prstGeom prst="star16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16-конечная звезда 27"/>
          <p:cNvSpPr/>
          <p:nvPr/>
        </p:nvSpPr>
        <p:spPr>
          <a:xfrm>
            <a:off x="0" y="3429000"/>
            <a:ext cx="357190" cy="357190"/>
          </a:xfrm>
          <a:prstGeom prst="star16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 flipV="1">
            <a:off x="4643439" y="928670"/>
            <a:ext cx="4043362" cy="6064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3571869" y="571480"/>
            <a:ext cx="5429288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- </a:t>
            </a:r>
            <a:r>
              <a:rPr lang="ru-RU" b="1" dirty="0">
                <a:solidFill>
                  <a:srgbClr val="7030A0"/>
                </a:solidFill>
              </a:rPr>
              <a:t>А что, старуха, - говорит старик, - давай мы себе из снега дочку сделаем. </a:t>
            </a:r>
          </a:p>
          <a:p>
            <a:pPr>
              <a:buNone/>
            </a:pPr>
            <a:r>
              <a:rPr lang="ru-RU" b="1" dirty="0">
                <a:solidFill>
                  <a:srgbClr val="7030A0"/>
                </a:solidFill>
              </a:rPr>
              <a:t>  Надел </a:t>
            </a:r>
            <a:r>
              <a:rPr lang="ru-RU" b="1" u="sng" dirty="0" smtClean="0">
                <a:solidFill>
                  <a:srgbClr val="7030A0"/>
                </a:solidFill>
              </a:rPr>
              <a:t>старик </a:t>
            </a:r>
            <a:r>
              <a:rPr lang="ru-RU" b="1" dirty="0" smtClean="0">
                <a:solidFill>
                  <a:srgbClr val="7030A0"/>
                </a:solidFill>
              </a:rPr>
              <a:t>  шапку, </a:t>
            </a:r>
            <a:r>
              <a:rPr lang="ru-RU" b="1" dirty="0">
                <a:solidFill>
                  <a:srgbClr val="7030A0"/>
                </a:solidFill>
              </a:rPr>
              <a:t>вышли они на огород и принялись </a:t>
            </a:r>
            <a:r>
              <a:rPr lang="ru-RU" b="1" dirty="0" smtClean="0">
                <a:solidFill>
                  <a:srgbClr val="7030A0"/>
                </a:solidFill>
              </a:rPr>
              <a:t>дочку </a:t>
            </a:r>
            <a:r>
              <a:rPr lang="ru-RU" b="1" dirty="0">
                <a:solidFill>
                  <a:srgbClr val="7030A0"/>
                </a:solidFill>
              </a:rPr>
              <a:t>из </a:t>
            </a:r>
            <a:r>
              <a:rPr lang="ru-RU" b="1" dirty="0" smtClean="0">
                <a:solidFill>
                  <a:srgbClr val="7030A0"/>
                </a:solidFill>
              </a:rPr>
              <a:t>снега лепить</a:t>
            </a:r>
            <a:r>
              <a:rPr lang="ru-RU" b="1" dirty="0">
                <a:solidFill>
                  <a:srgbClr val="7030A0"/>
                </a:solidFill>
              </a:rPr>
              <a:t>. Скатали они снежный </a:t>
            </a:r>
            <a:r>
              <a:rPr lang="ru-RU" b="1" u="sng" dirty="0" smtClean="0">
                <a:solidFill>
                  <a:srgbClr val="7030A0"/>
                </a:solidFill>
              </a:rPr>
              <a:t>ком </a:t>
            </a:r>
            <a:r>
              <a:rPr lang="ru-RU" b="1" dirty="0" smtClean="0">
                <a:solidFill>
                  <a:srgbClr val="7030A0"/>
                </a:solidFill>
              </a:rPr>
              <a:t> , </a:t>
            </a:r>
            <a:r>
              <a:rPr lang="ru-RU" b="1" u="sng" dirty="0" smtClean="0">
                <a:solidFill>
                  <a:srgbClr val="7030A0"/>
                </a:solidFill>
              </a:rPr>
              <a:t>ручк</a:t>
            </a:r>
            <a:r>
              <a:rPr lang="ru-RU" b="1" u="sng" dirty="0" smtClean="0">
                <a:solidFill>
                  <a:srgbClr val="FF0000"/>
                </a:solidFill>
              </a:rPr>
              <a:t>и</a:t>
            </a:r>
            <a:r>
              <a:rPr lang="ru-RU" b="1" u="sng" dirty="0" smtClean="0">
                <a:solidFill>
                  <a:srgbClr val="7030A0"/>
                </a:solidFill>
              </a:rPr>
              <a:t> ,  ножк</a:t>
            </a:r>
            <a:r>
              <a:rPr lang="ru-RU" b="1" u="sng" dirty="0" smtClean="0">
                <a:solidFill>
                  <a:srgbClr val="FF0000"/>
                </a:solidFill>
              </a:rPr>
              <a:t>и </a:t>
            </a:r>
            <a:r>
              <a:rPr lang="ru-RU" b="1" dirty="0" smtClean="0">
                <a:solidFill>
                  <a:srgbClr val="7030A0"/>
                </a:solidFill>
              </a:rPr>
              <a:t>,приладили, </a:t>
            </a:r>
            <a:r>
              <a:rPr lang="ru-RU" b="1" dirty="0">
                <a:solidFill>
                  <a:srgbClr val="7030A0"/>
                </a:solidFill>
              </a:rPr>
              <a:t>сверху снежную </a:t>
            </a:r>
            <a:r>
              <a:rPr lang="ru-RU" b="1" dirty="0" smtClean="0">
                <a:solidFill>
                  <a:srgbClr val="7030A0"/>
                </a:solidFill>
              </a:rPr>
              <a:t>голову </a:t>
            </a:r>
            <a:r>
              <a:rPr lang="ru-RU" b="1" dirty="0">
                <a:solidFill>
                  <a:srgbClr val="7030A0"/>
                </a:solidFill>
              </a:rPr>
              <a:t>приставили. Вылепил старик </a:t>
            </a:r>
            <a:r>
              <a:rPr lang="ru-RU" b="1" u="sng" dirty="0" smtClean="0">
                <a:solidFill>
                  <a:srgbClr val="7030A0"/>
                </a:solidFill>
              </a:rPr>
              <a:t>носик , ротик  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u="sng" dirty="0" smtClean="0">
                <a:solidFill>
                  <a:srgbClr val="7030A0"/>
                </a:solidFill>
              </a:rPr>
              <a:t>подбородок  </a:t>
            </a:r>
            <a:r>
              <a:rPr lang="ru-RU" b="1" dirty="0" smtClean="0">
                <a:solidFill>
                  <a:srgbClr val="7030A0"/>
                </a:solidFill>
              </a:rPr>
              <a:t>. </a:t>
            </a:r>
            <a:r>
              <a:rPr lang="ru-RU" b="1" dirty="0">
                <a:solidFill>
                  <a:srgbClr val="7030A0"/>
                </a:solidFill>
              </a:rPr>
              <a:t>Глядь - </a:t>
            </a:r>
            <a:r>
              <a:rPr lang="ru-RU" b="1" dirty="0" err="1">
                <a:solidFill>
                  <a:srgbClr val="7030A0"/>
                </a:solidFill>
              </a:rPr>
              <a:t>a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y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Снегурочки </a:t>
            </a:r>
            <a:r>
              <a:rPr lang="ru-RU" b="1" u="sng" dirty="0" smtClean="0">
                <a:solidFill>
                  <a:srgbClr val="7030A0"/>
                </a:solidFill>
              </a:rPr>
              <a:t>губ</a:t>
            </a:r>
            <a:r>
              <a:rPr lang="ru-RU" b="1" u="sng" dirty="0" smtClean="0">
                <a:solidFill>
                  <a:srgbClr val="FF0000"/>
                </a:solidFill>
              </a:rPr>
              <a:t>ы</a:t>
            </a:r>
            <a:r>
              <a:rPr lang="ru-RU" b="1" u="sng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порозовели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u="sng" dirty="0" smtClean="0">
                <a:solidFill>
                  <a:srgbClr val="7030A0"/>
                </a:solidFill>
              </a:rPr>
              <a:t>глазк</a:t>
            </a:r>
            <a:r>
              <a:rPr lang="ru-RU" b="1" u="sng" dirty="0" smtClean="0">
                <a:solidFill>
                  <a:srgbClr val="FF0000"/>
                </a:solidFill>
              </a:rPr>
              <a:t>и</a:t>
            </a:r>
            <a:r>
              <a:rPr lang="ru-RU" b="1" u="sng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открылись. Ожила </a:t>
            </a:r>
            <a:r>
              <a:rPr lang="ru-RU" b="1" u="sng" dirty="0" smtClean="0">
                <a:solidFill>
                  <a:srgbClr val="7030A0"/>
                </a:solidFill>
              </a:rPr>
              <a:t>девочк</a:t>
            </a:r>
            <a:r>
              <a:rPr lang="ru-RU" b="1" u="sng" dirty="0" smtClean="0">
                <a:solidFill>
                  <a:srgbClr val="FF0000"/>
                </a:solidFill>
              </a:rPr>
              <a:t>а.</a:t>
            </a:r>
            <a:endParaRPr lang="ru-RU" u="sng" dirty="0">
              <a:solidFill>
                <a:srgbClr val="FF0000"/>
              </a:solidFill>
            </a:endParaRPr>
          </a:p>
          <a:p>
            <a:pPr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Picture 6" descr="a5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-285776"/>
            <a:ext cx="1643074" cy="169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a5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642918"/>
            <a:ext cx="1643074" cy="169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Содержимое 12" descr="826155-2652b53472fec963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350046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2D0CF4"/>
                </a:solidFill>
                <a:latin typeface="Monotype Corsiva" pitchFamily="66" charset="0"/>
              </a:rPr>
              <a:t>минутка отдыха </a:t>
            </a:r>
            <a:endParaRPr lang="ru-RU" sz="5400" b="1" dirty="0">
              <a:solidFill>
                <a:srgbClr val="2D0CF4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CC00FF"/>
                </a:solidFill>
                <a:latin typeface="Monotype Corsiva" pitchFamily="66" charset="0"/>
              </a:rPr>
              <a:t>Лепим  Снегурочку</a:t>
            </a:r>
            <a:endParaRPr lang="ru-RU" sz="6000" b="1" dirty="0">
              <a:solidFill>
                <a:srgbClr val="CC00FF"/>
              </a:solidFill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6" descr="a5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1928826" cy="199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a5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1928826" cy="199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a5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571612"/>
            <a:ext cx="1928826" cy="199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6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auto">
          <a:xfrm>
            <a:off x="3419475" y="549275"/>
            <a:ext cx="1296988" cy="11525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98" name="Oval 26"/>
          <p:cNvSpPr>
            <a:spLocks noChangeArrowheads="1"/>
          </p:cNvSpPr>
          <p:nvPr/>
        </p:nvSpPr>
        <p:spPr bwMode="auto">
          <a:xfrm>
            <a:off x="2987675" y="188913"/>
            <a:ext cx="2808288" cy="24479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99" name="Tree"/>
          <p:cNvSpPr>
            <a:spLocks noEditPoints="1" noChangeArrowheads="1"/>
          </p:cNvSpPr>
          <p:nvPr/>
        </p:nvSpPr>
        <p:spPr bwMode="auto">
          <a:xfrm>
            <a:off x="0" y="260350"/>
            <a:ext cx="1116013" cy="115252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008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054" name="Picture 28" descr="fdeb16659c4484d11187cd40b23b3b3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33375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7" name="Text Box 45"/>
          <p:cNvSpPr txBox="1">
            <a:spLocks noChangeArrowheads="1"/>
          </p:cNvSpPr>
          <p:nvPr/>
        </p:nvSpPr>
        <p:spPr bwMode="auto">
          <a:xfrm>
            <a:off x="250825" y="6308725"/>
            <a:ext cx="2879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  <a:latin typeface="Monotype Corsiva" pitchFamily="66" charset="0"/>
              </a:rPr>
              <a:t>Лепим снегурочку</a:t>
            </a:r>
          </a:p>
        </p:txBody>
      </p:sp>
      <p:pic>
        <p:nvPicPr>
          <p:cNvPr id="2057" name="Picture 46" descr="fdeb16659c4484d11187cd40b23b3b3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836613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47" descr="fdeb16659c4484d11187cd40b23b3b3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88913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a5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0"/>
            <a:ext cx="1643074" cy="169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4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3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04 -3.7037E-7 C 0.18351 -3.7037E-7 0.29149 0.13866 0.29149 0.30949 C 0.29149 0.48032 0.18351 0.61944 0.05104 0.61944 C -0.08125 0.61944 -0.18889 0.48032 -0.18889 0.30949 C -0.18889 0.13866 -0.08125 -3.7037E-7 0.05104 -3.7037E-7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1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04 -3.7037E-7 C 0.19011 -3.7037E-7 0.30399 0.13843 0.30399 0.30972 C 0.30399 0.48032 0.19011 0.61944 0.05104 0.61944 C -0.08854 0.61944 -0.20173 0.48032 -0.20173 0.30972 C -0.20173 0.13843 -0.08854 -3.7037E-7 0.05104 -3.7037E-7 Z " pathEditMode="relative" rAng="0" ptsTypes="fffff">
                                      <p:cBhvr>
                                        <p:cTn id="13" dur="2000" spd="-100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7" grpId="0" animBg="1"/>
      <p:bldP spid="3097" grpId="1" animBg="1"/>
      <p:bldP spid="3098" grpId="0" animBg="1"/>
      <p:bldP spid="31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0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/>
              <a:t>.</a:t>
            </a: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539750" y="2565400"/>
            <a:ext cx="1296988" cy="11525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076" name="Picture 6" descr="снж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47625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AutoShape 7"/>
          <p:cNvSpPr>
            <a:spLocks noChangeArrowheads="1"/>
          </p:cNvSpPr>
          <p:nvPr/>
        </p:nvSpPr>
        <p:spPr bwMode="auto">
          <a:xfrm rot="9752196">
            <a:off x="8388350" y="188913"/>
            <a:ext cx="503238" cy="720725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5000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078" name="Picture 9" descr="fdeb16659c4484d11187cd40b23b3b3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908050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0" descr="fdeb16659c4484d11187cd40b23b3b3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33375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Tree"/>
          <p:cNvSpPr>
            <a:spLocks noEditPoints="1" noChangeArrowheads="1"/>
          </p:cNvSpPr>
          <p:nvPr/>
        </p:nvSpPr>
        <p:spPr bwMode="auto">
          <a:xfrm>
            <a:off x="0" y="260350"/>
            <a:ext cx="1116013" cy="115252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008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5940425" y="1844675"/>
            <a:ext cx="2808288" cy="24479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082" name="Picture 12" descr="fdeb16659c4484d11187cd40b23b3b3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333375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3" descr="fdeb16659c4484d11187cd40b23b3b3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052513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4" descr="fdeb16659c4484d11187cd40b23b3b3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908050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1.85185E-6 L 0.7559 -1.85185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63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0.74809 -1.85185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1" grpId="1" animBg="1"/>
      <p:bldP spid="41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6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468313" y="908050"/>
            <a:ext cx="1296987" cy="11525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684213" y="4941888"/>
            <a:ext cx="1296987" cy="11525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6877050" y="981075"/>
            <a:ext cx="1296988" cy="11525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75" name="Tree" descr="t79082"/>
          <p:cNvSpPr>
            <a:spLocks noEditPoints="1" noChangeArrowheads="1"/>
          </p:cNvSpPr>
          <p:nvPr/>
        </p:nvSpPr>
        <p:spPr bwMode="auto">
          <a:xfrm>
            <a:off x="0" y="404813"/>
            <a:ext cx="1943100" cy="208756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008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6659563" y="4941888"/>
            <a:ext cx="1441450" cy="12954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 rot="9752196">
            <a:off x="8388350" y="188913"/>
            <a:ext cx="503238" cy="720725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5000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4104" name="Picture 9" descr="снж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47625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0" descr="fdeb16659c4484d11187cd40b23b3b3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33375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1" descr="fdeb16659c4484d11187cd40b23b3b3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1125538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2" descr="fdeb16659c4484d11187cd40b23b3b3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836613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3" descr="fdeb16659c4484d11187cd40b23b3b3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33375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a56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0"/>
            <a:ext cx="1285884" cy="132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1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0.33073 0.28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7014 0.2833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0.29913 -0.31505 " pathEditMode="relative" ptsTypes="AA">
                                      <p:cBhvr>
                                        <p:cTn id="1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0.35434 -0.315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4" grpId="0" animBg="1"/>
      <p:bldP spid="7175" grpId="0" animBg="1"/>
      <p:bldP spid="71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6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deb16659c4484d11187cd40b23b3b3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333375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 descr="fdeb16659c4484d11187cd40b23b3b3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6613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fdeb16659c4484d11187cd40b23b3b3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41438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fdeb16659c4484d11187cd40b23b3b3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341438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fdeb16659c4484d11187cd40b23b3b3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333375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4" name="Tree"/>
          <p:cNvSpPr>
            <a:spLocks noEditPoints="1" noChangeArrowheads="1"/>
          </p:cNvSpPr>
          <p:nvPr/>
        </p:nvSpPr>
        <p:spPr bwMode="auto">
          <a:xfrm>
            <a:off x="0" y="260350"/>
            <a:ext cx="1116013" cy="115252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008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177" name="Picture 17" descr="fdeb16659c4484d11187cd40b23b3b3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404813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6" name="Tree" descr="t79082"/>
          <p:cNvSpPr>
            <a:spLocks noEditPoints="1" noChangeArrowheads="1"/>
          </p:cNvSpPr>
          <p:nvPr/>
        </p:nvSpPr>
        <p:spPr bwMode="auto">
          <a:xfrm>
            <a:off x="250825" y="620713"/>
            <a:ext cx="1943100" cy="208756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008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179" name="Picture 19" descr="аним салют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7732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8" name="AutoShape 20"/>
          <p:cNvSpPr>
            <a:spLocks noChangeArrowheads="1"/>
          </p:cNvSpPr>
          <p:nvPr/>
        </p:nvSpPr>
        <p:spPr bwMode="auto">
          <a:xfrm rot="9752196">
            <a:off x="8243888" y="188913"/>
            <a:ext cx="503237" cy="720725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5000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7181" name="Picture 21" descr="аним салют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4762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22" descr="снж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43888" y="333375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23" descr="снж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1013" y="6207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2" name="Oval 24"/>
          <p:cNvSpPr>
            <a:spLocks noChangeArrowheads="1"/>
          </p:cNvSpPr>
          <p:nvPr/>
        </p:nvSpPr>
        <p:spPr bwMode="auto">
          <a:xfrm>
            <a:off x="2916238" y="1052513"/>
            <a:ext cx="1657350" cy="15843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433" name="Oval 25"/>
          <p:cNvSpPr>
            <a:spLocks noChangeArrowheads="1"/>
          </p:cNvSpPr>
          <p:nvPr/>
        </p:nvSpPr>
        <p:spPr bwMode="auto">
          <a:xfrm>
            <a:off x="2843213" y="2565400"/>
            <a:ext cx="2808287" cy="24479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434" name="Oval 26"/>
          <p:cNvSpPr>
            <a:spLocks noChangeArrowheads="1"/>
          </p:cNvSpPr>
          <p:nvPr/>
        </p:nvSpPr>
        <p:spPr bwMode="auto">
          <a:xfrm>
            <a:off x="2124075" y="2636838"/>
            <a:ext cx="865188" cy="11525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435" name="Oval 27"/>
          <p:cNvSpPr>
            <a:spLocks noChangeArrowheads="1"/>
          </p:cNvSpPr>
          <p:nvPr/>
        </p:nvSpPr>
        <p:spPr bwMode="auto">
          <a:xfrm>
            <a:off x="5508625" y="3933825"/>
            <a:ext cx="863600" cy="11525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436" name="Oval 28"/>
          <p:cNvSpPr>
            <a:spLocks noChangeArrowheads="1"/>
          </p:cNvSpPr>
          <p:nvPr/>
        </p:nvSpPr>
        <p:spPr bwMode="auto">
          <a:xfrm>
            <a:off x="1547813" y="4149725"/>
            <a:ext cx="1801812" cy="16557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437" name="Oval 29"/>
          <p:cNvSpPr>
            <a:spLocks noChangeArrowheads="1"/>
          </p:cNvSpPr>
          <p:nvPr/>
        </p:nvSpPr>
        <p:spPr bwMode="auto">
          <a:xfrm>
            <a:off x="3995738" y="5013325"/>
            <a:ext cx="1296987" cy="11525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438" name="Oval 30"/>
          <p:cNvSpPr>
            <a:spLocks noChangeArrowheads="1"/>
          </p:cNvSpPr>
          <p:nvPr/>
        </p:nvSpPr>
        <p:spPr bwMode="auto">
          <a:xfrm>
            <a:off x="5219700" y="2060575"/>
            <a:ext cx="1296988" cy="11525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7191" name="Picture 3" descr="fdeb16659c4484d11187cd40b23b3b3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ree"/>
          <p:cNvSpPr>
            <a:spLocks noEditPoints="1" noChangeArrowheads="1"/>
          </p:cNvSpPr>
          <p:nvPr/>
        </p:nvSpPr>
        <p:spPr bwMode="auto">
          <a:xfrm>
            <a:off x="0" y="214313"/>
            <a:ext cx="1116013" cy="115252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008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5" name="Picture 6" descr="a56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642918"/>
            <a:ext cx="1643074" cy="169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a56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214818"/>
            <a:ext cx="1643074" cy="169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4" grpId="0" animBg="1"/>
      <p:bldP spid="17435" grpId="0" animBg="1"/>
      <p:bldP spid="17436" grpId="0" animBg="1"/>
      <p:bldP spid="17437" grpId="0" animBg="1"/>
      <p:bldP spid="174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0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pic>
        <p:nvPicPr>
          <p:cNvPr id="21506" name="Picture 2" descr="C:\Documents and Settings\Администратор\Рабочий стол\Новая папка\Снегурочка (сказка) - Татьяна Теодоровна Гридина_files\6_04_snegurka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E2FD"/>
              </a:clrFrom>
              <a:clrTo>
                <a:srgbClr val="DEE2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4325" y="396854"/>
            <a:ext cx="5019675" cy="646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fdeb16659c4484d11187cd40b23b3b3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28625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fdeb16659c4484d11187cd40b23b3b3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214438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fdeb16659c4484d11187cd40b23b3b3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357313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fdeb16659c4484d11187cd40b23b3b3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33375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7" descr="fdeb16659c4484d11187cd40b23b3b3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071688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7" descr="fdeb16659c4484d11187cd40b23b3b3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0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7" descr="fdeb16659c4484d11187cd40b23b3b3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428625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7" descr="fdeb16659c4484d11187cd40b23b3b3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357188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7" descr="fdeb16659c4484d11187cd40b23b3b3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357188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23" descr="снж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6207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8" descr="снж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47625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AutoShape 7"/>
          <p:cNvSpPr>
            <a:spLocks noChangeArrowheads="1"/>
          </p:cNvSpPr>
          <p:nvPr/>
        </p:nvSpPr>
        <p:spPr bwMode="auto">
          <a:xfrm rot="9752196">
            <a:off x="8543925" y="58738"/>
            <a:ext cx="503238" cy="720725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5000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27" name="Picture 3" descr="C:\Documents and Settings\Администратор\Рабочий стол\Новая папка\Новая папка (2)\4_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57826"/>
            <a:ext cx="1500166" cy="1692152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Новая папка\Новая папка (2)\9455616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5143488"/>
            <a:ext cx="1724717" cy="1714512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\Рабочий стол\Новая папка\Новая папка (2)\6652f2ee8438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3857628"/>
            <a:ext cx="1366517" cy="1643074"/>
          </a:xfrm>
          <a:prstGeom prst="rect">
            <a:avLst/>
          </a:prstGeom>
          <a:noFill/>
        </p:spPr>
      </p:pic>
      <p:pic>
        <p:nvPicPr>
          <p:cNvPr id="1030" name="Picture 6" descr="C:\Documents and Settings\Администратор\Рабочий стол\Новая папка\Новая папка (2)\destillator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1000108"/>
            <a:ext cx="857256" cy="579592"/>
          </a:xfrm>
          <a:prstGeom prst="rect">
            <a:avLst/>
          </a:prstGeom>
          <a:noFill/>
        </p:spPr>
      </p:pic>
      <p:pic>
        <p:nvPicPr>
          <p:cNvPr id="41" name="Picture 6" descr="C:\Documents and Settings\Администратор\Рабочий стол\Новая папка\Новая папка (2)\destillator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2571744"/>
            <a:ext cx="714380" cy="482993"/>
          </a:xfrm>
          <a:prstGeom prst="rect">
            <a:avLst/>
          </a:prstGeom>
          <a:noFill/>
        </p:spPr>
      </p:pic>
      <p:pic>
        <p:nvPicPr>
          <p:cNvPr id="42" name="Picture 6" descr="C:\Documents and Settings\Администратор\Рабочий стол\Новая папка\Новая папка (2)\destillator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500042"/>
            <a:ext cx="714380" cy="482993"/>
          </a:xfrm>
          <a:prstGeom prst="rect">
            <a:avLst/>
          </a:prstGeom>
          <a:noFill/>
        </p:spPr>
      </p:pic>
      <p:sp>
        <p:nvSpPr>
          <p:cNvPr id="44" name="Tree"/>
          <p:cNvSpPr>
            <a:spLocks noEditPoints="1" noChangeArrowheads="1"/>
          </p:cNvSpPr>
          <p:nvPr/>
        </p:nvSpPr>
        <p:spPr bwMode="auto">
          <a:xfrm>
            <a:off x="0" y="357166"/>
            <a:ext cx="1785918" cy="365285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008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" name="Tree"/>
          <p:cNvSpPr>
            <a:spLocks noEditPoints="1" noChangeArrowheads="1"/>
          </p:cNvSpPr>
          <p:nvPr/>
        </p:nvSpPr>
        <p:spPr bwMode="auto">
          <a:xfrm>
            <a:off x="1643042" y="0"/>
            <a:ext cx="1785950" cy="258128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008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6" name="Tree"/>
          <p:cNvSpPr>
            <a:spLocks noEditPoints="1" noChangeArrowheads="1"/>
          </p:cNvSpPr>
          <p:nvPr/>
        </p:nvSpPr>
        <p:spPr bwMode="auto">
          <a:xfrm>
            <a:off x="3214678" y="1643050"/>
            <a:ext cx="1116013" cy="321471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008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4" name="Picture 6" descr="a56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214345" y="0"/>
            <a:ext cx="1143008" cy="118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" descr="a56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28" y="0"/>
            <a:ext cx="11067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6" descr="a56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3372" y="285728"/>
            <a:ext cx="11067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ДЕД   МОРОЗ       СНЕГУРОЧКА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C:\Documents and Settings\Администратор\Рабочий стол\Новая папка\Новая папка (2)\Терем Снегурочки в Костроме _ Снегурочка_files\sneguroch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928670"/>
            <a:ext cx="5322810" cy="6286520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\Рабочий стол\Новая папка\Новая папка (2)\index.php_files\77b8b28cd932de2b739caab63b42b8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5640192" cy="4572032"/>
          </a:xfrm>
          <a:prstGeom prst="rect">
            <a:avLst/>
          </a:prstGeom>
          <a:noFill/>
        </p:spPr>
      </p:pic>
      <p:pic>
        <p:nvPicPr>
          <p:cNvPr id="5" name="Picture 6" descr="a5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142852"/>
            <a:ext cx="11160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a5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0"/>
            <a:ext cx="11160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5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500042"/>
            <a:ext cx="11160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a5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0"/>
            <a:ext cx="11160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a5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785794"/>
            <a:ext cx="11160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a5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7" y="1714488"/>
            <a:ext cx="11160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0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pic>
        <p:nvPicPr>
          <p:cNvPr id="21506" name="Picture 2" descr="C:\Documents and Settings\Администратор\Рабочий стол\Новая папка\Снегурочка (сказка) - Татьяна Теодоровна Гридина_files\6_04_snegurka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E2FD"/>
              </a:clrFrom>
              <a:clrTo>
                <a:srgbClr val="DEE2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4325" y="396854"/>
            <a:ext cx="5019675" cy="646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fdeb16659c4484d11187cd40b23b3b3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28625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fdeb16659c4484d11187cd40b23b3b3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214438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fdeb16659c4484d11187cd40b23b3b3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357313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fdeb16659c4484d11187cd40b23b3b3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33375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7" descr="fdeb16659c4484d11187cd40b23b3b3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071688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7" descr="fdeb16659c4484d11187cd40b23b3b3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0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7" descr="fdeb16659c4484d11187cd40b23b3b3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428625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7" descr="fdeb16659c4484d11187cd40b23b3b3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357188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7" descr="fdeb16659c4484d11187cd40b23b3b3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357188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23" descr="снж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62071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8" descr="снж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47625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AutoShape 7"/>
          <p:cNvSpPr>
            <a:spLocks noChangeArrowheads="1"/>
          </p:cNvSpPr>
          <p:nvPr/>
        </p:nvSpPr>
        <p:spPr bwMode="auto">
          <a:xfrm rot="9752196">
            <a:off x="8543925" y="58738"/>
            <a:ext cx="503238" cy="720725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5000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27" name="Picture 3" descr="C:\Documents and Settings\Администратор\Рабочий стол\Новая папка\Новая папка (2)\4_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4357694"/>
            <a:ext cx="1500166" cy="1692152"/>
          </a:xfrm>
          <a:prstGeom prst="rect">
            <a:avLst/>
          </a:prstGeom>
          <a:noFill/>
        </p:spPr>
      </p:pic>
      <p:pic>
        <p:nvPicPr>
          <p:cNvPr id="29" name="Picture 3" descr="C:\Documents and Settings\Администратор\Рабочий стол\Новая папка\Новая папка (2)\4_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5165848"/>
            <a:ext cx="1500166" cy="1692152"/>
          </a:xfrm>
          <a:prstGeom prst="rect">
            <a:avLst/>
          </a:prstGeom>
          <a:noFill/>
        </p:spPr>
      </p:pic>
      <p:pic>
        <p:nvPicPr>
          <p:cNvPr id="30" name="Picture 3" descr="C:\Documents and Settings\Администратор\Рабочий стол\Новая папка\Новая папка (2)\4_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357826"/>
            <a:ext cx="1500166" cy="1692152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Новая папка\Новая папка (2)\9455616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5143488"/>
            <a:ext cx="1724717" cy="1714512"/>
          </a:xfrm>
          <a:prstGeom prst="rect">
            <a:avLst/>
          </a:prstGeom>
          <a:noFill/>
        </p:spPr>
      </p:pic>
      <p:pic>
        <p:nvPicPr>
          <p:cNvPr id="32" name="Picture 4" descr="C:\Documents and Settings\Администратор\Рабочий стол\Новая папка\Новая папка (2)\9455616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5143488"/>
            <a:ext cx="1724717" cy="1714512"/>
          </a:xfrm>
          <a:prstGeom prst="rect">
            <a:avLst/>
          </a:prstGeom>
          <a:noFill/>
        </p:spPr>
      </p:pic>
      <p:pic>
        <p:nvPicPr>
          <p:cNvPr id="33" name="Picture 4" descr="C:\Documents and Settings\Администратор\Рабочий стол\Новая папка\Новая папка (2)\9455616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5143488"/>
            <a:ext cx="1724717" cy="1714512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\Рабочий стол\Новая папка\Новая папка (2)\6652f2ee8438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3929066"/>
            <a:ext cx="1366517" cy="1643074"/>
          </a:xfrm>
          <a:prstGeom prst="rect">
            <a:avLst/>
          </a:prstGeom>
          <a:noFill/>
        </p:spPr>
      </p:pic>
      <p:pic>
        <p:nvPicPr>
          <p:cNvPr id="35" name="Picture 5" descr="C:\Documents and Settings\Администратор\Рабочий стол\Новая папка\Новая папка (2)\6652f2ee8438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3929066"/>
            <a:ext cx="1366517" cy="1643074"/>
          </a:xfrm>
          <a:prstGeom prst="rect">
            <a:avLst/>
          </a:prstGeom>
          <a:noFill/>
        </p:spPr>
      </p:pic>
      <p:pic>
        <p:nvPicPr>
          <p:cNvPr id="36" name="Picture 5" descr="C:\Documents and Settings\Администратор\Рабочий стол\Новая папка\Новая папка (2)\6652f2ee8438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4857760"/>
            <a:ext cx="1366517" cy="1643074"/>
          </a:xfrm>
          <a:prstGeom prst="rect">
            <a:avLst/>
          </a:prstGeom>
          <a:noFill/>
        </p:spPr>
      </p:pic>
      <p:pic>
        <p:nvPicPr>
          <p:cNvPr id="1030" name="Picture 6" descr="C:\Documents and Settings\Администратор\Рабочий стол\Новая папка\Новая папка (2)\destillator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1000108"/>
            <a:ext cx="857256" cy="579592"/>
          </a:xfrm>
          <a:prstGeom prst="rect">
            <a:avLst/>
          </a:prstGeom>
          <a:noFill/>
        </p:spPr>
      </p:pic>
      <p:pic>
        <p:nvPicPr>
          <p:cNvPr id="38" name="Picture 6" descr="C:\Documents and Settings\Администратор\Рабочий стол\Новая папка\Новая папка (2)\destillator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785794"/>
            <a:ext cx="857256" cy="579592"/>
          </a:xfrm>
          <a:prstGeom prst="rect">
            <a:avLst/>
          </a:prstGeom>
          <a:noFill/>
        </p:spPr>
      </p:pic>
      <p:pic>
        <p:nvPicPr>
          <p:cNvPr id="40" name="Picture 6" descr="C:\Documents and Settings\Администратор\Рабочий стол\Новая папка\Новая папка (2)\destillator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1071546"/>
            <a:ext cx="785818" cy="531292"/>
          </a:xfrm>
          <a:prstGeom prst="rect">
            <a:avLst/>
          </a:prstGeom>
          <a:noFill/>
        </p:spPr>
      </p:pic>
      <p:pic>
        <p:nvPicPr>
          <p:cNvPr id="41" name="Picture 6" descr="C:\Documents and Settings\Администратор\Рабочий стол\Новая папка\Новая папка (2)\destillator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2571744"/>
            <a:ext cx="714380" cy="482993"/>
          </a:xfrm>
          <a:prstGeom prst="rect">
            <a:avLst/>
          </a:prstGeom>
          <a:noFill/>
        </p:spPr>
      </p:pic>
      <p:pic>
        <p:nvPicPr>
          <p:cNvPr id="42" name="Picture 6" descr="C:\Documents and Settings\Администратор\Рабочий стол\Новая папка\Новая папка (2)\destillator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1714488"/>
            <a:ext cx="714380" cy="482993"/>
          </a:xfrm>
          <a:prstGeom prst="rect">
            <a:avLst/>
          </a:prstGeom>
          <a:noFill/>
        </p:spPr>
      </p:pic>
      <p:sp>
        <p:nvSpPr>
          <p:cNvPr id="44" name="Tree"/>
          <p:cNvSpPr>
            <a:spLocks noEditPoints="1" noChangeArrowheads="1"/>
          </p:cNvSpPr>
          <p:nvPr/>
        </p:nvSpPr>
        <p:spPr bwMode="auto">
          <a:xfrm>
            <a:off x="0" y="357166"/>
            <a:ext cx="1785918" cy="365285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008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" name="Tree"/>
          <p:cNvSpPr>
            <a:spLocks noEditPoints="1" noChangeArrowheads="1"/>
          </p:cNvSpPr>
          <p:nvPr/>
        </p:nvSpPr>
        <p:spPr bwMode="auto">
          <a:xfrm>
            <a:off x="1643042" y="0"/>
            <a:ext cx="1785950" cy="258128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008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6" name="Tree"/>
          <p:cNvSpPr>
            <a:spLocks noEditPoints="1" noChangeArrowheads="1"/>
          </p:cNvSpPr>
          <p:nvPr/>
        </p:nvSpPr>
        <p:spPr bwMode="auto">
          <a:xfrm>
            <a:off x="3214678" y="1643050"/>
            <a:ext cx="1116013" cy="321471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008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4" name="Picture 6" descr="a56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214345" y="0"/>
            <a:ext cx="1143008" cy="118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" descr="a56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4349" y="357166"/>
            <a:ext cx="11067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6" descr="a56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43372" y="285728"/>
            <a:ext cx="11067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285728"/>
            <a:ext cx="4040188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i="1" dirty="0" smtClean="0"/>
              <a:t>лисёнок</a:t>
            </a:r>
          </a:p>
          <a:p>
            <a:pPr>
              <a:buNone/>
            </a:pPr>
            <a:r>
              <a:rPr lang="ru-RU" sz="4400" i="1" dirty="0" smtClean="0"/>
              <a:t>волчонок</a:t>
            </a:r>
          </a:p>
          <a:p>
            <a:pPr>
              <a:buNone/>
            </a:pPr>
            <a:r>
              <a:rPr lang="ru-RU" sz="4400" i="1" dirty="0" smtClean="0"/>
              <a:t>бельчонок</a:t>
            </a:r>
          </a:p>
          <a:p>
            <a:pPr>
              <a:buNone/>
            </a:pPr>
            <a:r>
              <a:rPr lang="ru-RU" sz="4400" i="1" dirty="0" smtClean="0"/>
              <a:t>воронёнок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285728"/>
            <a:ext cx="4041775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i="1" dirty="0" smtClean="0"/>
              <a:t>лисята</a:t>
            </a:r>
          </a:p>
          <a:p>
            <a:pPr>
              <a:buNone/>
            </a:pPr>
            <a:r>
              <a:rPr lang="ru-RU" sz="4400" i="1" dirty="0" smtClean="0"/>
              <a:t>волчата</a:t>
            </a:r>
          </a:p>
          <a:p>
            <a:pPr>
              <a:buNone/>
            </a:pPr>
            <a:r>
              <a:rPr lang="ru-RU" sz="4400" i="1" dirty="0" smtClean="0"/>
              <a:t>бельчата</a:t>
            </a:r>
          </a:p>
          <a:p>
            <a:pPr>
              <a:buNone/>
            </a:pPr>
            <a:r>
              <a:rPr lang="ru-RU" sz="4400" i="1" dirty="0" smtClean="0"/>
              <a:t>воронята</a:t>
            </a:r>
            <a:endParaRPr lang="ru-RU" sz="4400" dirty="0"/>
          </a:p>
        </p:txBody>
      </p:sp>
      <p:pic>
        <p:nvPicPr>
          <p:cNvPr id="7" name="Picture 3" descr="C:\Documents and Settings\Администратор\Рабочий стол\Новая папка\Новая папка (2)\4_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57826"/>
            <a:ext cx="1500166" cy="1692152"/>
          </a:xfrm>
          <a:prstGeom prst="rect">
            <a:avLst/>
          </a:prstGeom>
          <a:noFill/>
        </p:spPr>
      </p:pic>
      <p:pic>
        <p:nvPicPr>
          <p:cNvPr id="8" name="Picture 5" descr="C:\Documents and Settings\Администратор\Рабочий стол\Новая папка\Новая папка (2)\6652f2ee843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5214926"/>
            <a:ext cx="1366517" cy="1643074"/>
          </a:xfrm>
          <a:prstGeom prst="rect">
            <a:avLst/>
          </a:prstGeom>
          <a:noFill/>
        </p:spPr>
      </p:pic>
      <p:pic>
        <p:nvPicPr>
          <p:cNvPr id="9" name="Picture 4" descr="C:\Documents and Settings\Администратор\Рабочий стол\Новая папка\Новая папка (2)\9455616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5143488"/>
            <a:ext cx="1724717" cy="1714512"/>
          </a:xfrm>
          <a:prstGeom prst="rect">
            <a:avLst/>
          </a:prstGeom>
          <a:noFill/>
        </p:spPr>
      </p:pic>
      <p:pic>
        <p:nvPicPr>
          <p:cNvPr id="10" name="Picture 6" descr="C:\Documents and Settings\Администратор\Рабочий стол\Новая папка\Новая папка (2)\destillato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500570"/>
            <a:ext cx="785818" cy="531292"/>
          </a:xfrm>
          <a:prstGeom prst="rect">
            <a:avLst/>
          </a:prstGeom>
          <a:noFill/>
        </p:spPr>
      </p:pic>
      <p:pic>
        <p:nvPicPr>
          <p:cNvPr id="11" name="Picture 2" descr="C:\Documents and Settings\Администратор\Рабочий стол\Новая папка\Снегурочка (сказка) - Татьяна Теодоровна Гридина_files\6_04_snegurka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EE2FD"/>
              </a:clrFrom>
              <a:clrTo>
                <a:srgbClr val="DEE2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214686"/>
            <a:ext cx="2857488" cy="367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a56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5000636"/>
            <a:ext cx="1643074" cy="169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a56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142852"/>
            <a:ext cx="1606864" cy="165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-5715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642918"/>
            <a:ext cx="4040188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i="1" dirty="0" smtClean="0"/>
              <a:t>лисёнок</a:t>
            </a:r>
          </a:p>
          <a:p>
            <a:pPr>
              <a:buNone/>
            </a:pPr>
            <a:r>
              <a:rPr lang="ru-RU" sz="3600" i="1" dirty="0" smtClean="0"/>
              <a:t>волчонок</a:t>
            </a:r>
          </a:p>
          <a:p>
            <a:pPr>
              <a:buNone/>
            </a:pPr>
            <a:r>
              <a:rPr lang="ru-RU" sz="3600" i="1" dirty="0" smtClean="0"/>
              <a:t>бельчонок</a:t>
            </a:r>
          </a:p>
          <a:p>
            <a:pPr>
              <a:buNone/>
            </a:pPr>
            <a:r>
              <a:rPr lang="ru-RU" sz="3600" i="1" dirty="0" smtClean="0"/>
              <a:t>воронёнок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714356"/>
            <a:ext cx="4041775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i="1" dirty="0" smtClean="0"/>
              <a:t>лисята</a:t>
            </a:r>
          </a:p>
          <a:p>
            <a:pPr>
              <a:buNone/>
            </a:pPr>
            <a:r>
              <a:rPr lang="ru-RU" sz="3600" i="1" dirty="0" smtClean="0"/>
              <a:t>волчата</a:t>
            </a:r>
          </a:p>
          <a:p>
            <a:pPr>
              <a:buNone/>
            </a:pPr>
            <a:r>
              <a:rPr lang="ru-RU" sz="3600" i="1" dirty="0" smtClean="0"/>
              <a:t>бельчата</a:t>
            </a:r>
          </a:p>
          <a:p>
            <a:pPr>
              <a:buNone/>
            </a:pPr>
            <a:r>
              <a:rPr lang="ru-RU" sz="3600" i="1" dirty="0" smtClean="0"/>
              <a:t>воронята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857232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1500174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2214554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2857496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857884" y="928670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1571612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2214554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86512" y="2857496"/>
            <a:ext cx="500066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1393009" y="1178703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1750199" y="1178703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1178695" y="464323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1535885" y="464323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1964513" y="1821645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2035951" y="2536025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5607851" y="535761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5822165" y="1321579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6036479" y="2607463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5893603" y="1964521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1678761" y="2536025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5750727" y="2607463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5679289" y="1964521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5322099" y="535761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5536413" y="1321579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1607323" y="1821645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 descr="C:\Documents and Settings\Администратор\Рабочий стол\Новая папка\Снегурочка (сказка) - Татьяна Теодоровна Гридина_files\6_04_snegurka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E2FD"/>
              </a:clrFrom>
              <a:clrTo>
                <a:srgbClr val="DEE2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214686"/>
            <a:ext cx="2857488" cy="367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 descr="C:\Documents and Settings\Администратор\Рабочий стол\Новая папка\Новая папка (2)\4_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57826"/>
            <a:ext cx="1500166" cy="1692152"/>
          </a:xfrm>
          <a:prstGeom prst="rect">
            <a:avLst/>
          </a:prstGeom>
          <a:noFill/>
        </p:spPr>
      </p:pic>
      <p:pic>
        <p:nvPicPr>
          <p:cNvPr id="56" name="Picture 5" descr="C:\Documents and Settings\Администратор\Рабочий стол\Новая папка\Новая папка (2)\6652f2ee843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5214926"/>
            <a:ext cx="1366517" cy="1643074"/>
          </a:xfrm>
          <a:prstGeom prst="rect">
            <a:avLst/>
          </a:prstGeom>
          <a:noFill/>
        </p:spPr>
      </p:pic>
      <p:pic>
        <p:nvPicPr>
          <p:cNvPr id="57" name="Picture 4" descr="C:\Documents and Settings\Администратор\Рабочий стол\Новая папка\Новая папка (2)\9455616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5143488"/>
            <a:ext cx="1724717" cy="1714512"/>
          </a:xfrm>
          <a:prstGeom prst="rect">
            <a:avLst/>
          </a:prstGeom>
          <a:noFill/>
        </p:spPr>
      </p:pic>
      <p:pic>
        <p:nvPicPr>
          <p:cNvPr id="58" name="Picture 6" descr="C:\Documents and Settings\Администратор\Рабочий стол\Новая папка\Новая папка (2)\destillator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500570"/>
            <a:ext cx="785818" cy="531292"/>
          </a:xfrm>
          <a:prstGeom prst="rect">
            <a:avLst/>
          </a:prstGeom>
          <a:noFill/>
        </p:spPr>
      </p:pic>
      <p:pic>
        <p:nvPicPr>
          <p:cNvPr id="59" name="Picture 6" descr="a56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48" y="214290"/>
            <a:ext cx="11067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-5715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642918"/>
            <a:ext cx="4040188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i="1" dirty="0" smtClean="0"/>
              <a:t>лисёнок</a:t>
            </a:r>
          </a:p>
          <a:p>
            <a:pPr>
              <a:buNone/>
            </a:pPr>
            <a:r>
              <a:rPr lang="ru-RU" sz="3600" i="1" dirty="0" smtClean="0"/>
              <a:t>волчонок</a:t>
            </a:r>
          </a:p>
          <a:p>
            <a:pPr>
              <a:buNone/>
            </a:pPr>
            <a:r>
              <a:rPr lang="ru-RU" sz="3600" i="1" dirty="0" smtClean="0"/>
              <a:t>бельчонок</a:t>
            </a:r>
          </a:p>
          <a:p>
            <a:pPr>
              <a:buNone/>
            </a:pPr>
            <a:r>
              <a:rPr lang="ru-RU" sz="3600" i="1" dirty="0" smtClean="0"/>
              <a:t>воронёнок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714356"/>
            <a:ext cx="4041775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i="1" dirty="0" smtClean="0"/>
              <a:t>лисята</a:t>
            </a:r>
          </a:p>
          <a:p>
            <a:pPr>
              <a:buNone/>
            </a:pPr>
            <a:r>
              <a:rPr lang="ru-RU" sz="3600" i="1" dirty="0" smtClean="0"/>
              <a:t>волчата</a:t>
            </a:r>
          </a:p>
          <a:p>
            <a:pPr>
              <a:buNone/>
            </a:pPr>
            <a:r>
              <a:rPr lang="ru-RU" sz="3600" i="1" dirty="0" smtClean="0"/>
              <a:t>бельчата</a:t>
            </a:r>
          </a:p>
          <a:p>
            <a:pPr>
              <a:buNone/>
            </a:pPr>
            <a:r>
              <a:rPr lang="ru-RU" sz="3600" i="1" dirty="0" smtClean="0"/>
              <a:t>воронята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857232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1500174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2214554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2857496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857884" y="928670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1571612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2214554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86512" y="2857496"/>
            <a:ext cx="500066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1393009" y="1178703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1750199" y="1178703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1178695" y="464323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1535885" y="464323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1964513" y="1821645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2035951" y="2536025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5607851" y="535761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5822165" y="1321579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6036479" y="2607463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5893603" y="1964521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1678761" y="2536025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5750727" y="2607463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5679289" y="1964521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5322099" y="535761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5536413" y="1321579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1607323" y="1821645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 descr="C:\Documents and Settings\Администратор\Рабочий стол\Новая папка\Снегурочка (сказка) - Татьяна Теодоровна Гридина_files\6_04_snegurka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E2FD"/>
              </a:clrFrom>
              <a:clrTo>
                <a:srgbClr val="DEE2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214686"/>
            <a:ext cx="2857488" cy="367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 descr="C:\Documents and Settings\Администратор\Рабочий стол\Новая папка\Новая папка (2)\4_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57826"/>
            <a:ext cx="1500166" cy="1692152"/>
          </a:xfrm>
          <a:prstGeom prst="rect">
            <a:avLst/>
          </a:prstGeom>
          <a:noFill/>
        </p:spPr>
      </p:pic>
      <p:pic>
        <p:nvPicPr>
          <p:cNvPr id="56" name="Picture 5" descr="C:\Documents and Settings\Администратор\Рабочий стол\Новая папка\Новая папка (2)\6652f2ee843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5214926"/>
            <a:ext cx="1366517" cy="1643074"/>
          </a:xfrm>
          <a:prstGeom prst="rect">
            <a:avLst/>
          </a:prstGeom>
          <a:noFill/>
        </p:spPr>
      </p:pic>
      <p:pic>
        <p:nvPicPr>
          <p:cNvPr id="57" name="Picture 4" descr="C:\Documents and Settings\Администратор\Рабочий стол\Новая папка\Новая папка (2)\9455616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5143488"/>
            <a:ext cx="1724717" cy="1714512"/>
          </a:xfrm>
          <a:prstGeom prst="rect">
            <a:avLst/>
          </a:prstGeom>
          <a:noFill/>
        </p:spPr>
      </p:pic>
      <p:pic>
        <p:nvPicPr>
          <p:cNvPr id="58" name="Picture 6" descr="C:\Documents and Settings\Администратор\Рабочий стол\Новая папка\Новая папка (2)\destillator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500570"/>
            <a:ext cx="785818" cy="531292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285720" y="31432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3600" i="1" dirty="0" smtClean="0"/>
              <a:t>ребёнок</a:t>
            </a:r>
          </a:p>
          <a:p>
            <a:pPr>
              <a:buNone/>
            </a:pPr>
            <a:r>
              <a:rPr lang="ru-RU" sz="3600" i="1" dirty="0" smtClean="0"/>
              <a:t>человек</a:t>
            </a:r>
            <a:endParaRPr lang="ru-RU" sz="3600" i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32861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3600" i="1" dirty="0" smtClean="0"/>
              <a:t>дети</a:t>
            </a:r>
          </a:p>
          <a:p>
            <a:pPr>
              <a:buNone/>
            </a:pPr>
            <a:r>
              <a:rPr lang="ru-RU" sz="3600" i="1" dirty="0" smtClean="0"/>
              <a:t>люди</a:t>
            </a:r>
            <a:endParaRPr lang="ru-RU" sz="3600" i="1" dirty="0"/>
          </a:p>
        </p:txBody>
      </p:sp>
      <p:pic>
        <p:nvPicPr>
          <p:cNvPr id="38" name="Picture 5" descr="C:\Documents and Settings\Администратор\Рабочий стол\Новая папка\Новая папка (2)\6652f2ee843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8252" y="5367326"/>
            <a:ext cx="1366517" cy="1643074"/>
          </a:xfrm>
          <a:prstGeom prst="rect">
            <a:avLst/>
          </a:prstGeom>
          <a:noFill/>
        </p:spPr>
      </p:pic>
      <p:pic>
        <p:nvPicPr>
          <p:cNvPr id="39" name="Picture 6" descr="a56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214289"/>
            <a:ext cx="1714480" cy="177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-5715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642918"/>
            <a:ext cx="4040188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i="1" dirty="0" smtClean="0"/>
              <a:t>лисёнок</a:t>
            </a:r>
          </a:p>
          <a:p>
            <a:pPr>
              <a:buNone/>
            </a:pPr>
            <a:r>
              <a:rPr lang="ru-RU" sz="3600" i="1" dirty="0" smtClean="0"/>
              <a:t>волчонок</a:t>
            </a:r>
          </a:p>
          <a:p>
            <a:pPr>
              <a:buNone/>
            </a:pPr>
            <a:r>
              <a:rPr lang="ru-RU" sz="3600" i="1" dirty="0" smtClean="0"/>
              <a:t>бельчонок</a:t>
            </a:r>
          </a:p>
          <a:p>
            <a:pPr>
              <a:buNone/>
            </a:pPr>
            <a:r>
              <a:rPr lang="ru-RU" sz="3600" i="1" dirty="0" smtClean="0"/>
              <a:t>воронёнок</a:t>
            </a:r>
          </a:p>
          <a:p>
            <a:pPr>
              <a:buNone/>
            </a:pPr>
            <a:r>
              <a:rPr lang="ru-RU" sz="3600" i="1" dirty="0" smtClean="0"/>
              <a:t>ребёнок</a:t>
            </a:r>
          </a:p>
          <a:p>
            <a:pPr>
              <a:buNone/>
            </a:pPr>
            <a:r>
              <a:rPr lang="ru-RU" sz="3600" i="1" dirty="0" smtClean="0"/>
              <a:t>человек</a:t>
            </a:r>
            <a:endParaRPr lang="ru-RU" sz="36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714356"/>
            <a:ext cx="4041775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i="1" dirty="0" smtClean="0"/>
              <a:t>лисята</a:t>
            </a:r>
          </a:p>
          <a:p>
            <a:pPr>
              <a:buNone/>
            </a:pPr>
            <a:r>
              <a:rPr lang="ru-RU" sz="3600" i="1" dirty="0" smtClean="0"/>
              <a:t>волчата</a:t>
            </a:r>
          </a:p>
          <a:p>
            <a:pPr>
              <a:buNone/>
            </a:pPr>
            <a:r>
              <a:rPr lang="ru-RU" sz="3600" i="1" dirty="0" smtClean="0"/>
              <a:t>бельчата</a:t>
            </a:r>
          </a:p>
          <a:p>
            <a:pPr>
              <a:buNone/>
            </a:pPr>
            <a:r>
              <a:rPr lang="ru-RU" sz="3600" i="1" dirty="0" smtClean="0"/>
              <a:t>Воронята</a:t>
            </a:r>
          </a:p>
          <a:p>
            <a:pPr>
              <a:buNone/>
            </a:pPr>
            <a:r>
              <a:rPr lang="ru-RU" sz="3600" i="1" dirty="0" smtClean="0"/>
              <a:t>дети</a:t>
            </a:r>
          </a:p>
          <a:p>
            <a:pPr>
              <a:buNone/>
            </a:pPr>
            <a:r>
              <a:rPr lang="ru-RU" sz="3600" i="1" dirty="0" smtClean="0"/>
              <a:t>люди</a:t>
            </a:r>
            <a:endParaRPr lang="ru-RU" sz="36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857232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1500174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2214554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2857496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857884" y="928670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1571612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2214554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86512" y="2857496"/>
            <a:ext cx="500066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1393009" y="1178703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1750199" y="1178703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1178695" y="464323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1535885" y="464323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1964513" y="1821645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2107389" y="2536025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5536413" y="678637"/>
            <a:ext cx="357190" cy="2857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5857884" y="1428736"/>
            <a:ext cx="285752" cy="2857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6036479" y="2678901"/>
            <a:ext cx="357190" cy="2857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5929322" y="2000240"/>
            <a:ext cx="428628" cy="2857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1714480" y="2500306"/>
            <a:ext cx="428628" cy="4286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5822165" y="2678901"/>
            <a:ext cx="285752" cy="2143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5750727" y="2035959"/>
            <a:ext cx="357190" cy="2857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5286380" y="714356"/>
            <a:ext cx="357190" cy="2143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5572132" y="1428736"/>
            <a:ext cx="285752" cy="2857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1607323" y="1821645"/>
            <a:ext cx="428628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57158" y="3929066"/>
            <a:ext cx="164307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Левая круглая скобка 40"/>
          <p:cNvSpPr/>
          <p:nvPr/>
        </p:nvSpPr>
        <p:spPr>
          <a:xfrm>
            <a:off x="357158" y="3714752"/>
            <a:ext cx="71438" cy="214314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авая круглая скобка 41"/>
          <p:cNvSpPr/>
          <p:nvPr/>
        </p:nvSpPr>
        <p:spPr>
          <a:xfrm>
            <a:off x="2000232" y="3714752"/>
            <a:ext cx="45719" cy="214314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714876" y="3929066"/>
            <a:ext cx="71438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Левая круглая скобка 44"/>
          <p:cNvSpPr/>
          <p:nvPr/>
        </p:nvSpPr>
        <p:spPr>
          <a:xfrm>
            <a:off x="4643438" y="3786190"/>
            <a:ext cx="71438" cy="142876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авая круглая скобка 45"/>
          <p:cNvSpPr/>
          <p:nvPr/>
        </p:nvSpPr>
        <p:spPr>
          <a:xfrm>
            <a:off x="5429256" y="3786190"/>
            <a:ext cx="71438" cy="14287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4714876" y="4572008"/>
            <a:ext cx="71438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Левая круглая скобка 47"/>
          <p:cNvSpPr/>
          <p:nvPr/>
        </p:nvSpPr>
        <p:spPr>
          <a:xfrm>
            <a:off x="4643438" y="4429132"/>
            <a:ext cx="71438" cy="142876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авая круглая скобка 48"/>
          <p:cNvSpPr/>
          <p:nvPr/>
        </p:nvSpPr>
        <p:spPr>
          <a:xfrm>
            <a:off x="5357818" y="4429132"/>
            <a:ext cx="71438" cy="14287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285720" y="4572008"/>
            <a:ext cx="164307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Левая круглая скобка 50"/>
          <p:cNvSpPr/>
          <p:nvPr/>
        </p:nvSpPr>
        <p:spPr>
          <a:xfrm>
            <a:off x="285720" y="4357694"/>
            <a:ext cx="71438" cy="214314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авая круглая скобка 51"/>
          <p:cNvSpPr/>
          <p:nvPr/>
        </p:nvSpPr>
        <p:spPr>
          <a:xfrm>
            <a:off x="1857356" y="4357694"/>
            <a:ext cx="45719" cy="214314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" descr="C:\Documents and Settings\Администратор\Рабочий стол\Новая папка\Снегурочка (сказка) - Татьяна Теодоровна Гридина_files\6_04_snegurka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E2FD"/>
              </a:clrFrom>
              <a:clrTo>
                <a:srgbClr val="DEE2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214686"/>
            <a:ext cx="2857488" cy="367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" descr="C:\Documents and Settings\Администратор\Рабочий стол\Новая папка\Новая папка (2)\4_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57826"/>
            <a:ext cx="1500166" cy="1692152"/>
          </a:xfrm>
          <a:prstGeom prst="rect">
            <a:avLst/>
          </a:prstGeom>
          <a:noFill/>
        </p:spPr>
      </p:pic>
      <p:pic>
        <p:nvPicPr>
          <p:cNvPr id="54" name="Picture 5" descr="C:\Documents and Settings\Администратор\Рабочий стол\Новая папка\Новая папка (2)\6652f2ee843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5214926"/>
            <a:ext cx="1366517" cy="1643074"/>
          </a:xfrm>
          <a:prstGeom prst="rect">
            <a:avLst/>
          </a:prstGeom>
          <a:noFill/>
        </p:spPr>
      </p:pic>
      <p:pic>
        <p:nvPicPr>
          <p:cNvPr id="56" name="Picture 4" descr="C:\Documents and Settings\Администратор\Рабочий стол\Новая папка\Новая папка (2)\9455616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5143488"/>
            <a:ext cx="1724717" cy="1714512"/>
          </a:xfrm>
          <a:prstGeom prst="rect">
            <a:avLst/>
          </a:prstGeom>
          <a:noFill/>
        </p:spPr>
      </p:pic>
      <p:pic>
        <p:nvPicPr>
          <p:cNvPr id="57" name="Picture 6" descr="C:\Documents and Settings\Администратор\Рабочий стол\Новая папка\Новая папка (2)\destillator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785818" cy="531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0796-7b7112142516e2b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0"/>
            <a:ext cx="392909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826161-2e795085e6e3fbe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3714776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a5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42852"/>
            <a:ext cx="186772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D:\клипарты\ноый год\884b6be5b8a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013075"/>
            <a:ext cx="2357437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D:\анимашки\анимашки\звери\dog3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5256212"/>
            <a:ext cx="157162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7  -0.018 -0.02133  -0.023 -0.02133  c -0.031 0  -0.063 0.16667  -0.063 0.33333  c 0 -0.084  -0.016 -0.16667  -0.031 -0.16667  c -0.016 0  -0.031 0.084  -0.031 0.16667  c 0 -0.04133  -0.008 -0.084  -0.016 -0.084  c -0.008 0  -0.016 0.04133  -0.016 0.084  c 0 -0.02133  -0.004 -0.04133  -0.008 -0.04133  c -0.004 0  -0.008 0.02133  -0.008 0.04133  c 0 -0.01067  -0.002 -0.02133  -0.004 -0.02133  c -0.001 0  -0.004 0.01067  -0.004 0.02133  c 0 -0.00533  -0.001 -0.01067  -0.002 -0.01067  c 0 -0.00133  -0.002 0.00533  -0.002 0.01067  c 0 -0.00267  0 -0.00533  -0.001 -0.00533  c 0 0.00133  -0.001 0.00267  -0.001 0.00533  c 0 -0.00133  0 -0.00267  0 -0.004  c -0.001 0  -0.001 0.00133  -0.001 0.00267  c -0.001 0  -0.001 -0.00133  -0.001 -0.00267  c -0.001 0  -0.001 0.00133  -0.001 0.00267  E" pathEditMode="relative" ptsTypes="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85 0.00092 L -0.45885 0.0009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Работа с учебником</a:t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rgbClr val="2C0BF3"/>
                </a:solidFill>
              </a:rPr>
              <a:t>Упражнение № 259</a:t>
            </a:r>
            <a:endParaRPr lang="ru-RU" b="1" i="1" dirty="0">
              <a:solidFill>
                <a:srgbClr val="2C0BF3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5400" b="1" dirty="0" err="1" smtClean="0">
                <a:solidFill>
                  <a:schemeClr val="bg1"/>
                </a:solidFill>
                <a:latin typeface="Monotype Corsiva" pitchFamily="66" charset="0"/>
              </a:rPr>
              <a:t>Комменти</a:t>
            </a:r>
            <a:endParaRPr lang="ru-RU" sz="54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5400" b="1" dirty="0" err="1" smtClean="0">
                <a:solidFill>
                  <a:schemeClr val="bg1"/>
                </a:solidFill>
                <a:latin typeface="Monotype Corsiva" pitchFamily="66" charset="0"/>
              </a:rPr>
              <a:t>рованное</a:t>
            </a:r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</a:p>
          <a:p>
            <a:pPr>
              <a:buNone/>
            </a:pPr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письмо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4" descr="Русский язык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24" y="1643050"/>
            <a:ext cx="4136508" cy="4643470"/>
          </a:xfrm>
          <a:noFill/>
        </p:spPr>
      </p:pic>
      <p:pic>
        <p:nvPicPr>
          <p:cNvPr id="10" name="Picture 6" descr="a5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0"/>
            <a:ext cx="186772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a5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928670"/>
            <a:ext cx="11160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a5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071810"/>
            <a:ext cx="166019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071538" y="5072074"/>
            <a:ext cx="70009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Вывод: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26217-8c0fe2a845c38b8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-214338"/>
            <a:ext cx="65008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D:\анимашки\анимашки\насекомые\borb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4880">
            <a:off x="587919" y="990346"/>
            <a:ext cx="128587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D:\анимашки\анимашки\насекомые\borb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4880">
            <a:off x="7698803" y="-9786"/>
            <a:ext cx="128587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D:\анимашки\анимашки\насекомые\butterfly1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66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826224-590e2f27de086d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685804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D:\анимашки\анимашки\насекомые\borb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1934">
            <a:off x="331506" y="699498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D:\анимашки\анимашки\насекомые\butterfly1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357298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D:\анимашки\анимашки\насекомые\borb2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52386">
            <a:off x="8231007" y="79391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D:\анимашки\анимашки\насекомые\borb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4880">
            <a:off x="158750" y="3133725"/>
            <a:ext cx="128587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642918"/>
            <a:ext cx="41945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КОНЕЦ.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2643182"/>
            <a:ext cx="6317756" cy="3416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Ребята,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урок!</a:t>
            </a:r>
          </a:p>
          <a:p>
            <a:pPr algn="ctr"/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Новая папка\slav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2857488" y="1000108"/>
            <a:ext cx="3643338" cy="4300567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14876" y="1142984"/>
            <a:ext cx="4429124" cy="492922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285728"/>
            <a:ext cx="62151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Богиня Леля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3" name="Picture 4" descr="C:\Documents and Settings\Администратор\Рабочий стол\Новая папка\ff4a64232fd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928670"/>
            <a:ext cx="6357982" cy="479829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Новая папка\открытый урок Лена\картинки снегурочки\2909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0"/>
            <a:ext cx="3714776" cy="4071942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Новая папка\открытый урок Лена\картинки снегурочки\820792-625c98fdb3c81f0e.jpg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214686"/>
            <a:ext cx="5689600" cy="37973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78581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Масленица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C:\Documents and Settings\Администратор\Рабочий стол\Новая папка\открытый урок Лена\картинки снегурочки\0028-065-Maslenitsa-blinoeda-Maslenitsa-zhiroeda-Maslenitsa-obirukh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214422"/>
            <a:ext cx="2928958" cy="2180111"/>
          </a:xfrm>
          <a:prstGeom prst="rect">
            <a:avLst/>
          </a:prstGeom>
          <a:noFill/>
        </p:spPr>
      </p:pic>
      <p:pic>
        <p:nvPicPr>
          <p:cNvPr id="7" name="Picture 6" descr="a56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2428868"/>
            <a:ext cx="207524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a56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0"/>
            <a:ext cx="11160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a56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572008"/>
            <a:ext cx="11160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a56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1571612"/>
            <a:ext cx="1428760" cy="147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Lucida Console" pitchFamily="49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42878" y="214290"/>
            <a:ext cx="850112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СУЩЕСТВИТЕЛЬНОЕ</a:t>
            </a:r>
            <a:endParaRPr lang="ru-RU" sz="4400" b="1" dirty="0"/>
          </a:p>
        </p:txBody>
      </p:sp>
      <p:sp>
        <p:nvSpPr>
          <p:cNvPr id="7" name="Овал 6"/>
          <p:cNvSpPr/>
          <p:nvPr/>
        </p:nvSpPr>
        <p:spPr>
          <a:xfrm>
            <a:off x="2357422" y="1714488"/>
            <a:ext cx="485778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САМОСТОЯТЕЛЬНАЯ ЧАСТЬ РЕЧИ</a:t>
            </a:r>
            <a:endParaRPr lang="ru-RU" sz="2800" b="1" dirty="0"/>
          </a:p>
        </p:txBody>
      </p:sp>
      <p:sp>
        <p:nvSpPr>
          <p:cNvPr id="8" name="Овал 7"/>
          <p:cNvSpPr/>
          <p:nvPr/>
        </p:nvSpPr>
        <p:spPr>
          <a:xfrm>
            <a:off x="-214346" y="4071942"/>
            <a:ext cx="3286148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ОДУШЕВЛЁННЫЙ </a:t>
            </a:r>
          </a:p>
        </p:txBody>
      </p:sp>
      <p:sp>
        <p:nvSpPr>
          <p:cNvPr id="9" name="Овал 8"/>
          <p:cNvSpPr/>
          <p:nvPr/>
        </p:nvSpPr>
        <p:spPr>
          <a:xfrm>
            <a:off x="6286512" y="4500570"/>
            <a:ext cx="2714644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ЧИСЛО</a:t>
            </a:r>
            <a:endParaRPr lang="ru-RU" sz="2000" b="1" dirty="0"/>
          </a:p>
        </p:txBody>
      </p:sp>
      <p:sp>
        <p:nvSpPr>
          <p:cNvPr id="10" name="Овал 9"/>
          <p:cNvSpPr/>
          <p:nvPr/>
        </p:nvSpPr>
        <p:spPr>
          <a:xfrm>
            <a:off x="1071538" y="5643578"/>
            <a:ext cx="314327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РОД</a:t>
            </a:r>
            <a:endParaRPr lang="ru-RU" sz="2400" b="1" dirty="0"/>
          </a:p>
        </p:txBody>
      </p:sp>
      <p:pic>
        <p:nvPicPr>
          <p:cNvPr id="11" name="Picture 12" descr="Афоня с пером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500098" y="-714404"/>
            <a:ext cx="3348038" cy="3744912"/>
          </a:xfrm>
          <a:prstGeom prst="rect">
            <a:avLst/>
          </a:prstGeom>
          <a:noFill/>
        </p:spPr>
      </p:pic>
      <p:pic>
        <p:nvPicPr>
          <p:cNvPr id="12" name="Picture 6" descr="a5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0"/>
            <a:ext cx="1571604" cy="162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a5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0"/>
            <a:ext cx="11160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a56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500174"/>
            <a:ext cx="1552581" cy="159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642910" y="2928934"/>
            <a:ext cx="3786214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Постоянный признак</a:t>
            </a:r>
            <a:endParaRPr lang="ru-RU" sz="2400" b="1" dirty="0"/>
          </a:p>
        </p:txBody>
      </p:sp>
      <p:sp>
        <p:nvSpPr>
          <p:cNvPr id="16" name="Овал 15"/>
          <p:cNvSpPr/>
          <p:nvPr/>
        </p:nvSpPr>
        <p:spPr>
          <a:xfrm>
            <a:off x="5572100" y="3000372"/>
            <a:ext cx="3571900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Непостоянный признак</a:t>
            </a:r>
            <a:endParaRPr lang="ru-RU" sz="2400" b="1" dirty="0"/>
          </a:p>
        </p:txBody>
      </p:sp>
      <p:sp>
        <p:nvSpPr>
          <p:cNvPr id="17" name="Овал 16"/>
          <p:cNvSpPr/>
          <p:nvPr/>
        </p:nvSpPr>
        <p:spPr>
          <a:xfrm>
            <a:off x="2571736" y="4000504"/>
            <a:ext cx="3500462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НЕОДУШЕВЛЁННЫЙ 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4714876" y="1428736"/>
            <a:ext cx="35719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643174" y="2571744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429388" y="2571744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1214414" y="3714752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7358082" y="4000504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3286116" y="3714752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2357422" y="3929066"/>
            <a:ext cx="428628" cy="1714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Блиц-опрос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9144032" cy="49349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93281"/>
                <a:gridCol w="883291"/>
                <a:gridCol w="2165880"/>
                <a:gridCol w="810693"/>
                <a:gridCol w="2105380"/>
                <a:gridCol w="1085507"/>
              </a:tblGrid>
              <a:tr h="1389011">
                <a:tc gridSpan="2"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Отметьте «+»слова только женского рода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Отметьте «+»слова только мужского рода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Отметьте «+»слова только среднего рода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3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Зима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Снегопад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Солнышко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3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Природа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Старик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Поля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strike="noStrik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8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Кружево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Сугробы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Волшебство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3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Старуха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Льдина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Серебро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3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Снег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Девочка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Иней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3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Подружки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Мороз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Платье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5" name="Picture 6" descr="a5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-500090"/>
            <a:ext cx="1643074" cy="169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Блиц-опрос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8929718" cy="59934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93281"/>
                <a:gridCol w="883291"/>
                <a:gridCol w="2165880"/>
                <a:gridCol w="810693"/>
                <a:gridCol w="2105380"/>
                <a:gridCol w="871193"/>
              </a:tblGrid>
              <a:tr h="1389011">
                <a:tc gridSpan="2"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Отметьте «+»слова только женского рода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Отметьте «+»слова только мужского рода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Отметьте «+»слова только среднего рода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3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Зима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Снегопад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Солнышко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3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Природа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Старик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Поля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  <a:endParaRPr kumimoji="0" lang="ru-RU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52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Кружево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Сугробы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Волшебство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3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Старуха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Calibri"/>
                          <a:cs typeface="Times New Roman"/>
                        </a:rPr>
                        <a:t>Льдина</a:t>
                      </a: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Серебро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3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Снег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Девочка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Иней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3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Подружки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Мороз</a:t>
                      </a:r>
                      <a:endParaRPr lang="ru-RU" sz="2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Платье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5" name="Picture 6" descr="a5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357214"/>
            <a:ext cx="1643074" cy="169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a5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-285776"/>
            <a:ext cx="1643074" cy="169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00174"/>
          <a:ext cx="8929750" cy="49712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7313"/>
                <a:gridCol w="792161"/>
                <a:gridCol w="1942423"/>
                <a:gridCol w="727052"/>
                <a:gridCol w="1888164"/>
                <a:gridCol w="1702637"/>
              </a:tblGrid>
              <a:tr h="936029">
                <a:tc gridSpan="2"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Отметьте «+»слова только женского рода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Отметьте «+»слова только мужского рода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Отметьте «+»слова только среднего рода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2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Зима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Снегопад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Солнышко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62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Природа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Старик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Поля</a:t>
                      </a:r>
                      <a:endParaRPr lang="ru-RU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72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Кружево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Сугробы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Волшебство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3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Старуха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alibri"/>
                          <a:ea typeface="Calibri"/>
                          <a:cs typeface="Times New Roman"/>
                        </a:rPr>
                        <a:t>Льдина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Серебро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6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Снег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Девочка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Иней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62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Подружки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Мороз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Платье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5" name="Picture 6" descr="a5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357214"/>
            <a:ext cx="1643074" cy="169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a5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-285776"/>
            <a:ext cx="1643074" cy="169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Лишнее слов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571604" y="142852"/>
            <a:ext cx="5715040" cy="164305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2357430"/>
            <a:ext cx="3008313" cy="116205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Русская народная сказка</a:t>
            </a:r>
            <a:endParaRPr lang="ru-RU" sz="5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Documents and Settings\Администратор\Рабочий стол\Новая папка\Новая папка (2)\Терем Снегурочки в Костроме _ Снегурочка_files\snegurochk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285728"/>
            <a:ext cx="5322810" cy="62865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71670" y="5429264"/>
            <a:ext cx="5741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«Снегурочка»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1" name="Picture 6" descr="a5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776"/>
            <a:ext cx="1643074" cy="169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a5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0"/>
            <a:ext cx="1643074" cy="169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a5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642918"/>
            <a:ext cx="1643074" cy="169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a5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86190"/>
            <a:ext cx="1643074" cy="169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a5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26" y="285728"/>
            <a:ext cx="1643074" cy="169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0" grpId="1"/>
    </p:bld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</TotalTime>
  <Words>318</Words>
  <Application>Microsoft Office PowerPoint</Application>
  <PresentationFormat>Экран (4:3)</PresentationFormat>
  <Paragraphs>181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ДЕД   МОРОЗ       СНЕГУРОЧКА</vt:lpstr>
      <vt:lpstr>Слайд 3</vt:lpstr>
      <vt:lpstr>Слайд 4</vt:lpstr>
      <vt:lpstr>Слайд 5</vt:lpstr>
      <vt:lpstr>Блиц-опрос</vt:lpstr>
      <vt:lpstr>Блиц-опрос</vt:lpstr>
      <vt:lpstr>Слайд 8</vt:lpstr>
      <vt:lpstr>Русская народная сказка</vt:lpstr>
      <vt:lpstr>Слайд 10</vt:lpstr>
      <vt:lpstr>Слайд 11</vt:lpstr>
      <vt:lpstr>Слайд 12</vt:lpstr>
      <vt:lpstr>Слайд 13</vt:lpstr>
      <vt:lpstr>минутка отдыха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Работа с учебником Упражнение № 259</vt:lpstr>
      <vt:lpstr>Слайд 27</vt:lpstr>
      <vt:lpstr>Слайд 28</vt:lpstr>
      <vt:lpstr>Слайд 29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русского языка</dc:title>
  <dc:creator>USER</dc:creator>
  <cp:lastModifiedBy>USER</cp:lastModifiedBy>
  <cp:revision>111</cp:revision>
  <dcterms:created xsi:type="dcterms:W3CDTF">2011-01-18T05:47:09Z</dcterms:created>
  <dcterms:modified xsi:type="dcterms:W3CDTF">2011-02-10T10:46:21Z</dcterms:modified>
</cp:coreProperties>
</file>